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5" r:id="rId59"/>
    <p:sldId id="319" r:id="rId60"/>
    <p:sldId id="320" r:id="rId61"/>
    <p:sldId id="322" r:id="rId62"/>
    <p:sldId id="326" r:id="rId63"/>
    <p:sldId id="328" r:id="rId64"/>
    <p:sldId id="329" r:id="rId65"/>
    <p:sldId id="331" r:id="rId66"/>
    <p:sldId id="336" r:id="rId67"/>
    <p:sldId id="334" r:id="rId68"/>
    <p:sldId id="332" r:id="rId69"/>
    <p:sldId id="335" r:id="rId7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iN9nlON6HKvyniam5BJx8rEV22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0"/>
    <p:restoredTop sz="74626"/>
  </p:normalViewPr>
  <p:slideViewPr>
    <p:cSldViewPr snapToGrid="0" snapToObjects="1">
      <p:cViewPr varScale="1">
        <p:scale>
          <a:sx n="94" d="100"/>
          <a:sy n="94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8" name="Google Shape;28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8" name="Google Shape;3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3" name="Google Shape;3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8" name="Google Shape;3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5" name="Google Shape;41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5" name="Google Shape;48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0" name="Google Shape;50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3" name="Google Shape;51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7" name="Google Shape;5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6" name="Google Shape;53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1" name="Google Shape;55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7" name="Google Shape;56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7" name="Google Shape;5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1" name="Google Shape;59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6" name="Google Shape;60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1" name="Google Shape;62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1" name="Google Shape;63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1" name="Google Shape;67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6" name="Google Shape;70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5" name="Google Shape;71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5" name="Google Shape;72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2" name="Google Shape;73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0" name="Google Shape;75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9" name="Google Shape;77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9" name="Google Shape;78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6" name="Google Shape;79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5" name="Google Shape;80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0" name="Google Shape;87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9" name="Google Shape;87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6" name="Google Shape;88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7" name="Google Shape;89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8" name="Google Shape;90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5" name="Google Shape;92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4" name="Google Shape;93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4" name="Google Shape;94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95996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0527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4560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26965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83856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Spark </a:t>
            </a:r>
            <a:r>
              <a:rPr lang="ko-KR" altLang="en-US" dirty="0"/>
              <a:t>사용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에서 </a:t>
            </a:r>
            <a:r>
              <a:rPr lang="ko-KR" altLang="en-US" dirty="0" err="1"/>
              <a:t>여러대의</a:t>
            </a:r>
            <a:r>
              <a:rPr lang="ko-KR" altLang="en-US" dirty="0"/>
              <a:t> </a:t>
            </a:r>
            <a:r>
              <a:rPr lang="en-US" altLang="ko-KR" dirty="0" err="1"/>
              <a:t>Veh</a:t>
            </a:r>
            <a:r>
              <a:rPr lang="en-US" altLang="ko-KR" dirty="0"/>
              <a:t>, </a:t>
            </a:r>
            <a:r>
              <a:rPr lang="en-US" altLang="ko-KR" dirty="0" err="1"/>
              <a:t>Amb</a:t>
            </a:r>
            <a:r>
              <a:rPr lang="ko-KR" altLang="en-US" dirty="0"/>
              <a:t>들의 위치를 계산하여 구급차에게 알려주는 모델을 </a:t>
            </a:r>
            <a:r>
              <a:rPr lang="ko-KR" altLang="en-US" dirty="0" err="1"/>
              <a:t>사용할때</a:t>
            </a:r>
            <a:r>
              <a:rPr lang="en-US" altLang="ko-KR" dirty="0"/>
              <a:t>,</a:t>
            </a:r>
            <a:r>
              <a:rPr lang="ko-KR" altLang="en-US" dirty="0"/>
              <a:t> 대용량 연산이 필요함</a:t>
            </a:r>
            <a:r>
              <a:rPr lang="en-US" altLang="ko-KR" dirty="0"/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Spark</a:t>
            </a:r>
            <a:r>
              <a:rPr lang="ko-KR" altLang="en-US" dirty="0"/>
              <a:t>는 이미 들어온 데이터를 대용량 처리하는데 최적화 되어있고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altLang="ko-KR" dirty="0"/>
              <a:t>Streaming </a:t>
            </a:r>
            <a:r>
              <a:rPr lang="ko-KR" altLang="en-US" dirty="0"/>
              <a:t>데이터를 처리하기에는 좋지 않다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altLang="ko-KR" dirty="0"/>
              <a:t>Autonomous smart pole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신호등 정보 </a:t>
            </a:r>
            <a:r>
              <a:rPr lang="en-US" altLang="ko-KR" dirty="0"/>
              <a:t>-&gt;</a:t>
            </a:r>
            <a:r>
              <a:rPr lang="ko-KR" altLang="en-US" dirty="0"/>
              <a:t> 신호등이 분석할 수 있는 정보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 err="1"/>
              <a:t>자동자</a:t>
            </a:r>
            <a:r>
              <a:rPr lang="ko-KR" altLang="en-US" dirty="0"/>
              <a:t> 자체의 정보 </a:t>
            </a:r>
            <a:r>
              <a:rPr lang="en-US" altLang="ko-KR" dirty="0"/>
              <a:t>-&gt;</a:t>
            </a:r>
            <a:r>
              <a:rPr lang="ko-KR" altLang="en-US" dirty="0"/>
              <a:t> 자동차 측면에서 바라볼 수 있는 것을 어렵다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altLang="ko-KR" dirty="0"/>
              <a:t>Edge </a:t>
            </a:r>
            <a:r>
              <a:rPr lang="ko-KR" altLang="en-US" dirty="0"/>
              <a:t>상태에서 합쳐지는 역할</a:t>
            </a:r>
            <a:r>
              <a:rPr lang="en-US" altLang="ko-KR" dirty="0"/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모든 차들이 컴퓨터라고 생각하고</a:t>
            </a:r>
            <a:r>
              <a:rPr lang="en-US" altLang="ko-KR" dirty="0"/>
              <a:t>,</a:t>
            </a:r>
            <a:r>
              <a:rPr lang="ko-KR" altLang="en-US" dirty="0"/>
              <a:t> 중앙에서 하는 것이 컴퓨터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협력을 </a:t>
            </a:r>
            <a:r>
              <a:rPr lang="ko-KR" altLang="en-US" dirty="0" err="1"/>
              <a:t>해야하는데</a:t>
            </a:r>
            <a:r>
              <a:rPr lang="en-US" altLang="ko-KR" dirty="0"/>
              <a:t>,</a:t>
            </a:r>
            <a:r>
              <a:rPr lang="ko-KR" altLang="en-US" dirty="0"/>
              <a:t> 데이터적으로 정리된 것을 공유를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시간적으로 매칭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 err="1"/>
              <a:t>모빌러티</a:t>
            </a:r>
            <a:r>
              <a:rPr lang="ko-KR" altLang="en-US" dirty="0"/>
              <a:t> 요소를 가지고 컴퓨터들이 종합적으로 분석하게 하는</a:t>
            </a:r>
            <a:r>
              <a:rPr lang="en-US" altLang="ko-KR" dirty="0"/>
              <a:t>,</a:t>
            </a:r>
            <a:r>
              <a:rPr lang="ko-KR" altLang="en-US" dirty="0"/>
              <a:t> 다 모이면 모든 정보를 모은다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 err="1"/>
              <a:t>엔터티를</a:t>
            </a:r>
            <a:r>
              <a:rPr lang="ko-KR" altLang="en-US" dirty="0"/>
              <a:t> 협력을 계산</a:t>
            </a:r>
            <a:r>
              <a:rPr lang="en-US" altLang="ko-KR" dirty="0"/>
              <a:t>.</a:t>
            </a:r>
            <a:r>
              <a:rPr lang="ko-KR" altLang="en-US" dirty="0"/>
              <a:t> 급한 애들 </a:t>
            </a:r>
            <a:r>
              <a:rPr lang="ko-KR" altLang="en-US" dirty="0" err="1"/>
              <a:t>부터</a:t>
            </a:r>
            <a:r>
              <a:rPr lang="ko-KR" altLang="en-US" dirty="0"/>
              <a:t> 파악한다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수소문 해서 찾는다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ㅏ신속하게</a:t>
            </a:r>
            <a:r>
              <a:rPr lang="ko-KR" altLang="en-US" dirty="0"/>
              <a:t> 정리</a:t>
            </a:r>
            <a:r>
              <a:rPr lang="en-US" altLang="ko-KR" dirty="0"/>
              <a:t>.</a:t>
            </a:r>
            <a:r>
              <a:rPr lang="ko-KR" altLang="en-US" dirty="0"/>
              <a:t> 흐름을 보면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람다 </a:t>
            </a:r>
            <a:r>
              <a:rPr lang="ko-KR" altLang="en-US" dirty="0" err="1"/>
              <a:t>아키텍쳐</a:t>
            </a:r>
            <a:r>
              <a:rPr lang="en-US" altLang="ko-KR" dirty="0"/>
              <a:t>.</a:t>
            </a:r>
            <a:r>
              <a:rPr lang="ko-KR" altLang="en-US" dirty="0"/>
              <a:t> 일단 </a:t>
            </a:r>
            <a:r>
              <a:rPr lang="ko-KR" altLang="en-US" dirty="0" err="1"/>
              <a:t>쌓아놓고</a:t>
            </a:r>
            <a:r>
              <a:rPr lang="ko-KR" altLang="en-US" dirty="0"/>
              <a:t> 분석하자</a:t>
            </a:r>
            <a:r>
              <a:rPr lang="en-US" altLang="ko-KR" dirty="0"/>
              <a:t>.</a:t>
            </a:r>
            <a:r>
              <a:rPr lang="ko-KR" altLang="en-US" dirty="0"/>
              <a:t>크게 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기술적으로 보면 호숫가에 있는 창고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서비스적으로 분석하고 보여주자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흩어진 센서 정보 모아서 하나의 서비스를 </a:t>
            </a:r>
            <a:r>
              <a:rPr lang="ko-KR" altLang="en-US" dirty="0" err="1"/>
              <a:t>제공ㅎ자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나중에 바꿀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튜닝은 가능하다</a:t>
            </a:r>
            <a:r>
              <a:rPr lang="en-US" altLang="ko-KR" dirty="0"/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모아둔 정보 모아서 서비스를 </a:t>
            </a:r>
            <a:r>
              <a:rPr lang="ko-KR" altLang="en-US" dirty="0" err="1"/>
              <a:t>하느</a:t>
            </a:r>
            <a:r>
              <a:rPr lang="ko-KR" altLang="en-US" dirty="0"/>
              <a:t> </a:t>
            </a:r>
            <a:r>
              <a:rPr lang="ko-KR" altLang="en-US" dirty="0" err="1"/>
              <a:t>ㄴ트레드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 전체적인 기술적으로 뭐를 팔아먹을까</a:t>
            </a:r>
            <a:r>
              <a:rPr lang="en-US" altLang="ko-KR" dirty="0"/>
              <a:t>?-&gt;</a:t>
            </a:r>
            <a:r>
              <a:rPr lang="ko-KR" altLang="en-US" dirty="0"/>
              <a:t> 이제는 네트워킹 쪽으로 많은 것들이 엮여지는 이슈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엣지라는</a:t>
            </a:r>
            <a:r>
              <a:rPr lang="ko-KR" altLang="en-US" dirty="0"/>
              <a:t> 단어</a:t>
            </a:r>
            <a:r>
              <a:rPr lang="en-US" altLang="ko-KR" dirty="0"/>
              <a:t>,</a:t>
            </a:r>
            <a:r>
              <a:rPr lang="ko-KR" altLang="en-US" dirty="0"/>
              <a:t> 조금 더 팔 수 있고</a:t>
            </a:r>
            <a:r>
              <a:rPr lang="en-US" altLang="ko-KR" dirty="0"/>
              <a:t>,</a:t>
            </a:r>
            <a:r>
              <a:rPr lang="ko-KR" altLang="en-US" dirty="0"/>
              <a:t> 작년에 한 것이 너무 정적이다</a:t>
            </a:r>
            <a:r>
              <a:rPr lang="en-US" altLang="ko-KR" dirty="0"/>
              <a:t>.</a:t>
            </a:r>
            <a:r>
              <a:rPr lang="ko-KR" altLang="en-US" dirty="0"/>
              <a:t> 모이는 쪽에서는 서비스 </a:t>
            </a:r>
            <a:r>
              <a:rPr lang="ko-KR" altLang="en-US" dirty="0" err="1"/>
              <a:t>메쉬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안저ㅗㄱ에</a:t>
            </a:r>
            <a:r>
              <a:rPr lang="ko-KR" altLang="en-US" dirty="0"/>
              <a:t> 들어가면 서비스 </a:t>
            </a:r>
            <a:r>
              <a:rPr lang="ko-KR" altLang="en-US" dirty="0" err="1"/>
              <a:t>메쉬</a:t>
            </a:r>
            <a:r>
              <a:rPr lang="en-US" altLang="ko-KR" dirty="0"/>
              <a:t>,</a:t>
            </a:r>
            <a:r>
              <a:rPr lang="ko-KR" altLang="en-US" dirty="0"/>
              <a:t> 기술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dirty="0"/>
              <a:t>어떤 공간으로 침범하는 로직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58797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07486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50036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26434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53180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06034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41578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17" name="Google Shape;9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1892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5" Type="http://schemas.openxmlformats.org/officeDocument/2006/relationships/image" Target="../media/image36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5" Type="http://schemas.openxmlformats.org/officeDocument/2006/relationships/image" Target="../media/image36.png"/><Relationship Id="rId10" Type="http://schemas.openxmlformats.org/officeDocument/2006/relationships/image" Target="../media/image14.png"/><Relationship Id="rId19" Type="http://schemas.openxmlformats.org/officeDocument/2006/relationships/image" Target="../media/image5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4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jp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78.png"/><Relationship Id="rId3" Type="http://schemas.openxmlformats.org/officeDocument/2006/relationships/image" Target="../media/image7.png"/><Relationship Id="rId21" Type="http://schemas.openxmlformats.org/officeDocument/2006/relationships/image" Target="../media/image8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77.jp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5" Type="http://schemas.openxmlformats.org/officeDocument/2006/relationships/image" Target="../media/image36.png"/><Relationship Id="rId10" Type="http://schemas.openxmlformats.org/officeDocument/2006/relationships/image" Target="../media/image14.png"/><Relationship Id="rId19" Type="http://schemas.openxmlformats.org/officeDocument/2006/relationships/image" Target="../media/image7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g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8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4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117.png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7.png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7.png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7.png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3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en-US"/>
              <a:t>GIST NetAI Laboratory</a:t>
            </a:r>
            <a:br>
              <a:rPr lang="en-US"/>
            </a:br>
            <a:r>
              <a:rPr lang="en-US"/>
              <a:t>Winter Internship Program</a:t>
            </a:r>
            <a:br>
              <a:rPr lang="en-US"/>
            </a:br>
            <a:r>
              <a:rPr lang="en-US"/>
              <a:t>Presentation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406726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Data Pipeline &amp; Cloud Native Data Lakehouse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2022/05/09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/>
              <a:t>20175091 Song, </a:t>
            </a:r>
            <a:r>
              <a:rPr lang="en-US" sz="1400" dirty="0" err="1"/>
              <a:t>JaeMyung</a:t>
            </a:r>
            <a:r>
              <a:rPr lang="en-US" sz="1400" dirty="0"/>
              <a:t>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7E72B-C20D-834A-E95B-F5F1CA078D2C}"/>
              </a:ext>
            </a:extLst>
          </p:cNvPr>
          <p:cNvSpPr txBox="1"/>
          <p:nvPr/>
        </p:nvSpPr>
        <p:spPr>
          <a:xfrm>
            <a:off x="1478844" y="45155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ETL to ELT with Data Lakehouse(Old)</a:t>
            </a:r>
            <a:endParaRPr/>
          </a:p>
        </p:txBody>
      </p:sp>
      <p:sp>
        <p:nvSpPr>
          <p:cNvPr id="243" name="Google Shape;243;p10"/>
          <p:cNvSpPr txBox="1"/>
          <p:nvPr/>
        </p:nvSpPr>
        <p:spPr>
          <a:xfrm>
            <a:off x="451668" y="1617437"/>
            <a:ext cx="27869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ELT with Data Lakehouse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565" y="2093381"/>
            <a:ext cx="10811435" cy="314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/>
          <p:nvPr/>
        </p:nvSpPr>
        <p:spPr>
          <a:xfrm>
            <a:off x="4924908" y="5930287"/>
            <a:ext cx="2198748" cy="2076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Lakehouse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2042" y="4781414"/>
            <a:ext cx="982240" cy="80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9651" y="5142995"/>
            <a:ext cx="2469635" cy="34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Basic Architecture (Old)</a:t>
            </a:r>
            <a:endParaRPr/>
          </a:p>
        </p:txBody>
      </p:sp>
      <p:pic>
        <p:nvPicPr>
          <p:cNvPr id="253" name="Google Shape;25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8284" y="1192876"/>
            <a:ext cx="9132789" cy="566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296" y="4961931"/>
            <a:ext cx="1002576" cy="38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4168" y="4873339"/>
            <a:ext cx="538172" cy="53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6196" y="5558789"/>
            <a:ext cx="86677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1"/>
          <p:cNvPicPr preferRelativeResize="0"/>
          <p:nvPr/>
        </p:nvPicPr>
        <p:blipFill rotWithShape="1">
          <a:blip r:embed="rId7">
            <a:alphaModFix/>
          </a:blip>
          <a:srcRect l="28757" t="16888" r="30034" b="15557"/>
          <a:stretch/>
        </p:blipFill>
        <p:spPr>
          <a:xfrm>
            <a:off x="6796423" y="5574982"/>
            <a:ext cx="495917" cy="50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90192" y="5558789"/>
            <a:ext cx="1143607" cy="51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9637" y="6266497"/>
            <a:ext cx="408035" cy="40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34507" y="6188869"/>
            <a:ext cx="619748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64982" y="3160703"/>
            <a:ext cx="414627" cy="57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87584" y="4303917"/>
            <a:ext cx="569422" cy="56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1"/>
          <p:cNvPicPr preferRelativeResize="0"/>
          <p:nvPr/>
        </p:nvPicPr>
        <p:blipFill rotWithShape="1">
          <a:blip r:embed="rId13">
            <a:alphaModFix/>
          </a:blip>
          <a:srcRect l="18040" t="9205" r="15117" b="21983"/>
          <a:stretch/>
        </p:blipFill>
        <p:spPr>
          <a:xfrm>
            <a:off x="9924202" y="2492223"/>
            <a:ext cx="911437" cy="60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30184" y="5093452"/>
            <a:ext cx="1322537" cy="46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Basic Architecture (Old)</a:t>
            </a:r>
            <a:endParaRPr/>
          </a:p>
        </p:txBody>
      </p:sp>
      <p:pic>
        <p:nvPicPr>
          <p:cNvPr id="270" name="Google Shape;2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8284" y="1192876"/>
            <a:ext cx="9132789" cy="566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296" y="4961931"/>
            <a:ext cx="1002576" cy="38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4168" y="4873339"/>
            <a:ext cx="538172" cy="53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6196" y="5558789"/>
            <a:ext cx="86677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2"/>
          <p:cNvPicPr preferRelativeResize="0"/>
          <p:nvPr/>
        </p:nvPicPr>
        <p:blipFill rotWithShape="1">
          <a:blip r:embed="rId7">
            <a:alphaModFix/>
          </a:blip>
          <a:srcRect l="28757" t="16888" r="30034" b="15557"/>
          <a:stretch/>
        </p:blipFill>
        <p:spPr>
          <a:xfrm>
            <a:off x="6796423" y="5574982"/>
            <a:ext cx="495917" cy="50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90192" y="5558789"/>
            <a:ext cx="1143607" cy="51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9637" y="6266497"/>
            <a:ext cx="408035" cy="40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34507" y="6188869"/>
            <a:ext cx="619748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64982" y="3160703"/>
            <a:ext cx="414627" cy="57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87584" y="4303917"/>
            <a:ext cx="569422" cy="56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2"/>
          <p:cNvPicPr preferRelativeResize="0"/>
          <p:nvPr/>
        </p:nvPicPr>
        <p:blipFill rotWithShape="1">
          <a:blip r:embed="rId13">
            <a:alphaModFix/>
          </a:blip>
          <a:srcRect l="18040" t="9205" r="15117" b="21983"/>
          <a:stretch/>
        </p:blipFill>
        <p:spPr>
          <a:xfrm>
            <a:off x="9924202" y="2492223"/>
            <a:ext cx="911437" cy="60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30184" y="5093452"/>
            <a:ext cx="1322537" cy="46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08256" y="3409693"/>
            <a:ext cx="75152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08256" y="1301389"/>
            <a:ext cx="7515252" cy="233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2971" y="3100921"/>
            <a:ext cx="693292" cy="56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2" descr="텍스트, 클립아트이(가) 표시된 사진&#10;&#10;자동 생성된 설명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54168" y="3514328"/>
            <a:ext cx="1586544" cy="219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Delta Lake</a:t>
            </a:r>
            <a:endParaRPr/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792" y="192260"/>
            <a:ext cx="847333" cy="63622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 txBox="1"/>
          <p:nvPr/>
        </p:nvSpPr>
        <p:spPr>
          <a:xfrm>
            <a:off x="754637" y="2396510"/>
            <a:ext cx="45603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Problems with Data Lakes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1095734" y="2998112"/>
            <a:ext cx="352692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 to append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Modification of existing data is difficult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Jobs failing mid way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operation is hard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Costly to maintain versions of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6877052" y="2274838"/>
            <a:ext cx="237436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/path/to/table/_delta_log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 0000.json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 0001.json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 0002.json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 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 0010.parquet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25"/>
          <p:cNvCxnSpPr/>
          <p:nvPr/>
        </p:nvCxnSpPr>
        <p:spPr>
          <a:xfrm>
            <a:off x="5314950" y="3582887"/>
            <a:ext cx="108585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6" name="Google Shape;2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4208" y="2680000"/>
            <a:ext cx="847333" cy="63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Delta Lake</a:t>
            </a:r>
            <a:endParaRPr/>
          </a:p>
        </p:txBody>
      </p:sp>
      <p:pic>
        <p:nvPicPr>
          <p:cNvPr id="302" name="Google Shape;3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792" y="192260"/>
            <a:ext cx="847333" cy="63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668" y="1197120"/>
            <a:ext cx="3227721" cy="27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3313" y="3943270"/>
            <a:ext cx="2914806" cy="27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9389" y="1197120"/>
            <a:ext cx="3678769" cy="272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 descr="텍스트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62155" y="3919590"/>
            <a:ext cx="3996003" cy="27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/>
        </p:nvSpPr>
        <p:spPr>
          <a:xfrm>
            <a:off x="7984003" y="3275439"/>
            <a:ext cx="228299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Format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parquet, csv, json =&gt; delta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Data Lakehouse Architecture</a:t>
            </a:r>
            <a:endParaRPr/>
          </a:p>
        </p:txBody>
      </p:sp>
      <p:pic>
        <p:nvPicPr>
          <p:cNvPr id="313" name="Google Shape;3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82" y="970382"/>
            <a:ext cx="9927771" cy="298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8647" y="3783057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8792" y="3146834"/>
            <a:ext cx="847333" cy="63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 descr="텍스트, 클립아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5558" y="3738651"/>
            <a:ext cx="1586544" cy="21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0874" y="5202194"/>
            <a:ext cx="458048" cy="38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7952" y="5202194"/>
            <a:ext cx="458048" cy="38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4054" y="5202194"/>
            <a:ext cx="458048" cy="38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/>
          <p:nvPr/>
        </p:nvSpPr>
        <p:spPr>
          <a:xfrm>
            <a:off x="451668" y="1771650"/>
            <a:ext cx="3000192" cy="451485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Data Lakehouse Architecture (Practice)</a:t>
            </a:r>
            <a:endParaRPr/>
          </a:p>
        </p:txBody>
      </p:sp>
      <p:pic>
        <p:nvPicPr>
          <p:cNvPr id="326" name="Google Shape;32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647" y="3783057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167" y="5184971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268" y="5184970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1941" y="5184969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6531" y="2145255"/>
            <a:ext cx="2048421" cy="296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323" y="5361325"/>
            <a:ext cx="1883004" cy="14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513" y="3302973"/>
            <a:ext cx="1883004" cy="145899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8"/>
          <p:cNvSpPr txBox="1"/>
          <p:nvPr/>
        </p:nvSpPr>
        <p:spPr>
          <a:xfrm>
            <a:off x="813414" y="4600193"/>
            <a:ext cx="111120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28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2798" y="1028597"/>
            <a:ext cx="8102600" cy="31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8"/>
          <p:cNvSpPr/>
          <p:nvPr/>
        </p:nvSpPr>
        <p:spPr>
          <a:xfrm>
            <a:off x="451668" y="4165497"/>
            <a:ext cx="2497272" cy="237246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Data Lakehouse Architecture (Practice)</a:t>
            </a:r>
            <a:endParaRPr/>
          </a:p>
        </p:txBody>
      </p:sp>
      <p:pic>
        <p:nvPicPr>
          <p:cNvPr id="341" name="Google Shape;34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647" y="3783057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167" y="5184971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268" y="5184970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1941" y="5184969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9001" y="2153013"/>
            <a:ext cx="2048421" cy="296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323" y="5361325"/>
            <a:ext cx="1883004" cy="14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513" y="3302973"/>
            <a:ext cx="1883004" cy="145899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9"/>
          <p:cNvSpPr txBox="1"/>
          <p:nvPr/>
        </p:nvSpPr>
        <p:spPr>
          <a:xfrm>
            <a:off x="813414" y="4600193"/>
            <a:ext cx="111120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10680" y="926172"/>
            <a:ext cx="5586193" cy="336931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9"/>
          <p:cNvSpPr/>
          <p:nvPr/>
        </p:nvSpPr>
        <p:spPr>
          <a:xfrm>
            <a:off x="3198372" y="4295482"/>
            <a:ext cx="1469558" cy="1611524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Data Lakehouse Architecture (Practice)</a:t>
            </a:r>
            <a:endParaRPr/>
          </a:p>
        </p:txBody>
      </p:sp>
      <p:pic>
        <p:nvPicPr>
          <p:cNvPr id="356" name="Google Shape;35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647" y="3783057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167" y="5184971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268" y="5184970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1941" y="5184969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6531" y="2145255"/>
            <a:ext cx="2048421" cy="296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323" y="5361325"/>
            <a:ext cx="1883004" cy="14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513" y="3302973"/>
            <a:ext cx="1883004" cy="145899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0"/>
          <p:cNvSpPr txBox="1"/>
          <p:nvPr/>
        </p:nvSpPr>
        <p:spPr>
          <a:xfrm>
            <a:off x="813414" y="4600193"/>
            <a:ext cx="111120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30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2933" y="1027276"/>
            <a:ext cx="81153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0"/>
          <p:cNvSpPr/>
          <p:nvPr/>
        </p:nvSpPr>
        <p:spPr>
          <a:xfrm>
            <a:off x="4914900" y="4227676"/>
            <a:ext cx="1428750" cy="1542068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Data Lakehouse Architecture (Practice)</a:t>
            </a:r>
            <a:endParaRPr/>
          </a:p>
        </p:txBody>
      </p:sp>
      <p:pic>
        <p:nvPicPr>
          <p:cNvPr id="371" name="Google Shape;3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647" y="3783057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167" y="5184971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268" y="5184970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1941" y="5184969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6531" y="2145255"/>
            <a:ext cx="2048421" cy="296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323" y="5361325"/>
            <a:ext cx="1883004" cy="14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513" y="3302973"/>
            <a:ext cx="1883004" cy="145899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1"/>
          <p:cNvSpPr txBox="1"/>
          <p:nvPr/>
        </p:nvSpPr>
        <p:spPr>
          <a:xfrm>
            <a:off x="813414" y="4600193"/>
            <a:ext cx="111120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1"/>
          <p:cNvSpPr/>
          <p:nvPr/>
        </p:nvSpPr>
        <p:spPr>
          <a:xfrm>
            <a:off x="4914900" y="4227676"/>
            <a:ext cx="1428750" cy="1542068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1" descr="테이블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5030" y="1007418"/>
            <a:ext cx="6451242" cy="3139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Cluster Lab &amp; Analytics Lab</a:t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5" y="1431599"/>
            <a:ext cx="5674753" cy="470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9468" y="3510388"/>
            <a:ext cx="3172239" cy="246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6733" y="3510388"/>
            <a:ext cx="2778628" cy="265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6733" y="910722"/>
            <a:ext cx="2908604" cy="287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4494" y="1044518"/>
            <a:ext cx="3172239" cy="246587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8191500" y="2179320"/>
            <a:ext cx="937260" cy="266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7822138" y="883420"/>
            <a:ext cx="15559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Analytics Lab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8298103" y="4656581"/>
            <a:ext cx="937260" cy="266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8069159" y="3510388"/>
            <a:ext cx="1352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 Lab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Data Lakehouse Architecture (Practice)</a:t>
            </a:r>
            <a:endParaRPr/>
          </a:p>
        </p:txBody>
      </p:sp>
      <p:pic>
        <p:nvPicPr>
          <p:cNvPr id="386" name="Google Shape;38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647" y="3783057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167" y="5184971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268" y="5184970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1941" y="5184969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6531" y="2145255"/>
            <a:ext cx="2048421" cy="296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323" y="5361325"/>
            <a:ext cx="1883004" cy="14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513" y="3302973"/>
            <a:ext cx="1883004" cy="145899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2"/>
          <p:cNvSpPr txBox="1"/>
          <p:nvPr/>
        </p:nvSpPr>
        <p:spPr>
          <a:xfrm>
            <a:off x="813414" y="4600193"/>
            <a:ext cx="111120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32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00433" y="1042851"/>
            <a:ext cx="7418070" cy="324613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2"/>
          <p:cNvSpPr/>
          <p:nvPr/>
        </p:nvSpPr>
        <p:spPr>
          <a:xfrm>
            <a:off x="6780042" y="4271462"/>
            <a:ext cx="1451610" cy="1480755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Data Lakehouse Architecture (Practice)</a:t>
            </a:r>
            <a:endParaRPr/>
          </a:p>
        </p:txBody>
      </p:sp>
      <p:pic>
        <p:nvPicPr>
          <p:cNvPr id="401" name="Google Shape;40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647" y="3783057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167" y="5184971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268" y="5184970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1941" y="5184969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6531" y="2145255"/>
            <a:ext cx="2048421" cy="296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323" y="5361325"/>
            <a:ext cx="1883004" cy="14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513" y="3302973"/>
            <a:ext cx="1883004" cy="145899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3"/>
          <p:cNvSpPr txBox="1"/>
          <p:nvPr/>
        </p:nvSpPr>
        <p:spPr>
          <a:xfrm>
            <a:off x="813414" y="4600193"/>
            <a:ext cx="111120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6780042" y="4271462"/>
            <a:ext cx="1451610" cy="1480755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33" descr="테이블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80327" y="1174450"/>
            <a:ext cx="5990081" cy="288621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/>
          <p:nvPr/>
        </p:nvSpPr>
        <p:spPr>
          <a:xfrm>
            <a:off x="4583430" y="2480310"/>
            <a:ext cx="662940" cy="114548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5475367" y="2480310"/>
            <a:ext cx="21852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For Business Level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Data Lakehouse Architecture (Practice)</a:t>
            </a:r>
            <a:endParaRPr/>
          </a:p>
        </p:txBody>
      </p:sp>
      <p:pic>
        <p:nvPicPr>
          <p:cNvPr id="418" name="Google Shape;41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647" y="3783057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167" y="5184971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268" y="5184970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1941" y="5184969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6531" y="2145255"/>
            <a:ext cx="2048421" cy="296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323" y="5361325"/>
            <a:ext cx="1883004" cy="14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513" y="3302973"/>
            <a:ext cx="1883004" cy="145899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 txBox="1"/>
          <p:nvPr/>
        </p:nvSpPr>
        <p:spPr>
          <a:xfrm>
            <a:off x="813414" y="4600193"/>
            <a:ext cx="111120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34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80327" y="1558017"/>
            <a:ext cx="6728097" cy="222504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/>
          <p:nvPr/>
        </p:nvSpPr>
        <p:spPr>
          <a:xfrm>
            <a:off x="3006369" y="3406128"/>
            <a:ext cx="4180512" cy="24004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8082774" y="4903470"/>
            <a:ext cx="889776" cy="866274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Data Lakehouse Architecture (Practice)</a:t>
            </a:r>
            <a:endParaRPr/>
          </a:p>
        </p:txBody>
      </p:sp>
      <p:pic>
        <p:nvPicPr>
          <p:cNvPr id="434" name="Google Shape;43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647" y="3783057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167" y="5184971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268" y="5184970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1941" y="5184969"/>
            <a:ext cx="450833" cy="39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6531" y="2145255"/>
            <a:ext cx="2048421" cy="296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323" y="5361325"/>
            <a:ext cx="1883004" cy="14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513" y="3302973"/>
            <a:ext cx="1883004" cy="145899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5"/>
          <p:cNvSpPr txBox="1"/>
          <p:nvPr/>
        </p:nvSpPr>
        <p:spPr>
          <a:xfrm>
            <a:off x="813414" y="4600193"/>
            <a:ext cx="111120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8082774" y="4903470"/>
            <a:ext cx="889776" cy="866274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8082774" y="4879407"/>
            <a:ext cx="914400" cy="9144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35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8865" y="1026966"/>
            <a:ext cx="8001000" cy="32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5"/>
          <p:cNvSpPr/>
          <p:nvPr/>
        </p:nvSpPr>
        <p:spPr>
          <a:xfrm>
            <a:off x="2650921" y="2789285"/>
            <a:ext cx="3219662" cy="54909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What to do</a:t>
            </a:r>
            <a:endParaRPr/>
          </a:p>
        </p:txBody>
      </p:sp>
      <p:pic>
        <p:nvPicPr>
          <p:cNvPr id="451" name="Google Shape;45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8284" y="1192876"/>
            <a:ext cx="9132789" cy="566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296" y="4961931"/>
            <a:ext cx="1002576" cy="38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4168" y="4873339"/>
            <a:ext cx="538172" cy="53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6196" y="5558789"/>
            <a:ext cx="86677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6"/>
          <p:cNvPicPr preferRelativeResize="0"/>
          <p:nvPr/>
        </p:nvPicPr>
        <p:blipFill rotWithShape="1">
          <a:blip r:embed="rId7">
            <a:alphaModFix/>
          </a:blip>
          <a:srcRect l="28757" t="16888" r="30034" b="15557"/>
          <a:stretch/>
        </p:blipFill>
        <p:spPr>
          <a:xfrm>
            <a:off x="6796423" y="5574982"/>
            <a:ext cx="495917" cy="50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90192" y="5558789"/>
            <a:ext cx="1143607" cy="51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9637" y="6266497"/>
            <a:ext cx="408035" cy="40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34507" y="6188869"/>
            <a:ext cx="619748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64982" y="3160703"/>
            <a:ext cx="414627" cy="57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87584" y="4303917"/>
            <a:ext cx="569422" cy="56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6"/>
          <p:cNvPicPr preferRelativeResize="0"/>
          <p:nvPr/>
        </p:nvPicPr>
        <p:blipFill rotWithShape="1">
          <a:blip r:embed="rId13">
            <a:alphaModFix/>
          </a:blip>
          <a:srcRect l="18040" t="9205" r="15117" b="21983"/>
          <a:stretch/>
        </p:blipFill>
        <p:spPr>
          <a:xfrm>
            <a:off x="9924202" y="2492223"/>
            <a:ext cx="911437" cy="60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30184" y="5093452"/>
            <a:ext cx="1322537" cy="46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08256" y="3409693"/>
            <a:ext cx="75152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08256" y="1301389"/>
            <a:ext cx="7515252" cy="233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2971" y="3100921"/>
            <a:ext cx="693292" cy="56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6" descr="텍스트, 클립아트이(가) 표시된 사진&#10;&#10;자동 생성된 설명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423341" y="3424196"/>
            <a:ext cx="1586544" cy="21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6" descr="텍스트, 클립아트, 벡터그래픽이(가) 표시된 사진&#10;&#10;자동 생성된 설명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942537" y="3710314"/>
            <a:ext cx="699606" cy="4018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6"/>
          <p:cNvSpPr/>
          <p:nvPr/>
        </p:nvSpPr>
        <p:spPr>
          <a:xfrm>
            <a:off x="6423341" y="3375223"/>
            <a:ext cx="1738654" cy="90036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Improvement</a:t>
            </a:r>
            <a:endParaRPr/>
          </a:p>
        </p:txBody>
      </p:sp>
      <p:pic>
        <p:nvPicPr>
          <p:cNvPr id="474" name="Google Shape;47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7023" y="1949682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7" descr="텍스트, 클립아트, 벡터그래픽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5347" y="5329825"/>
            <a:ext cx="1339670" cy="76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7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6151" y="4741404"/>
            <a:ext cx="2183765" cy="5352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37"/>
          <p:cNvCxnSpPr/>
          <p:nvPr/>
        </p:nvCxnSpPr>
        <p:spPr>
          <a:xfrm>
            <a:off x="1887023" y="4741404"/>
            <a:ext cx="8364324" cy="0"/>
          </a:xfrm>
          <a:prstGeom prst="straightConnector1">
            <a:avLst/>
          </a:prstGeom>
          <a:noFill/>
          <a:ln w="31750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" name="Google Shape;478;p37"/>
          <p:cNvSpPr/>
          <p:nvPr/>
        </p:nvSpPr>
        <p:spPr>
          <a:xfrm>
            <a:off x="4412609" y="4741404"/>
            <a:ext cx="2701255" cy="142450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7"/>
          <p:cNvSpPr/>
          <p:nvPr/>
        </p:nvSpPr>
        <p:spPr>
          <a:xfrm>
            <a:off x="1661020" y="2492108"/>
            <a:ext cx="1208015" cy="52850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7"/>
          <p:cNvSpPr txBox="1"/>
          <p:nvPr/>
        </p:nvSpPr>
        <p:spPr>
          <a:xfrm>
            <a:off x="7137994" y="5275502"/>
            <a:ext cx="31133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Configuration -&gt; On-premise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7"/>
          <p:cNvSpPr txBox="1"/>
          <p:nvPr/>
        </p:nvSpPr>
        <p:spPr>
          <a:xfrm>
            <a:off x="976052" y="2116596"/>
            <a:ext cx="25779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Data -&gt; Streaming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7"/>
          <p:cNvSpPr txBox="1"/>
          <p:nvPr/>
        </p:nvSpPr>
        <p:spPr>
          <a:xfrm>
            <a:off x="5434958" y="1538001"/>
            <a:ext cx="104067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Delta Lake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Data Lakehouse Architecture (Old)</a:t>
            </a:r>
            <a:endParaRPr/>
          </a:p>
        </p:txBody>
      </p:sp>
      <p:pic>
        <p:nvPicPr>
          <p:cNvPr id="488" name="Google Shape;48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7023" y="1949682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8" descr="텍스트, 클립아트, 벡터그래픽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5347" y="5329825"/>
            <a:ext cx="1339670" cy="76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8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6151" y="4741404"/>
            <a:ext cx="2183765" cy="5352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38"/>
          <p:cNvCxnSpPr/>
          <p:nvPr/>
        </p:nvCxnSpPr>
        <p:spPr>
          <a:xfrm>
            <a:off x="1887023" y="4741404"/>
            <a:ext cx="8364324" cy="0"/>
          </a:xfrm>
          <a:prstGeom prst="straightConnector1">
            <a:avLst/>
          </a:prstGeom>
          <a:noFill/>
          <a:ln w="31750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38"/>
          <p:cNvSpPr/>
          <p:nvPr/>
        </p:nvSpPr>
        <p:spPr>
          <a:xfrm>
            <a:off x="4412609" y="4741404"/>
            <a:ext cx="2701255" cy="142450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1621129" y="2492108"/>
            <a:ext cx="1331077" cy="188093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8"/>
          <p:cNvSpPr txBox="1"/>
          <p:nvPr/>
        </p:nvSpPr>
        <p:spPr>
          <a:xfrm>
            <a:off x="7137994" y="5275502"/>
            <a:ext cx="33121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Cluster Configuration -&gt; On-premise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8"/>
          <p:cNvSpPr txBox="1"/>
          <p:nvPr/>
        </p:nvSpPr>
        <p:spPr>
          <a:xfrm>
            <a:off x="1603760" y="2063586"/>
            <a:ext cx="1348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Proper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8"/>
          <p:cNvSpPr txBox="1"/>
          <p:nvPr/>
        </p:nvSpPr>
        <p:spPr>
          <a:xfrm>
            <a:off x="5036306" y="1685539"/>
            <a:ext cx="15584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What is clean?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3553097" y="2299100"/>
            <a:ext cx="4963886" cy="148910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Configuration Study - Pod</a:t>
            </a:r>
            <a:endParaRPr/>
          </a:p>
        </p:txBody>
      </p:sp>
      <p:pic>
        <p:nvPicPr>
          <p:cNvPr id="503" name="Google Shape;503;p39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8639" y="1484812"/>
            <a:ext cx="4300916" cy="508145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9"/>
          <p:cNvSpPr txBox="1"/>
          <p:nvPr/>
        </p:nvSpPr>
        <p:spPr>
          <a:xfrm>
            <a:off x="2891246" y="1111033"/>
            <a:ext cx="12105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 Setting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39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5938" y="1418810"/>
            <a:ext cx="2443382" cy="22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9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5938" y="4041133"/>
            <a:ext cx="2443382" cy="2525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39"/>
          <p:cNvCxnSpPr>
            <a:stCxn id="503" idx="3"/>
            <a:endCxn id="505" idx="1"/>
          </p:cNvCxnSpPr>
          <p:nvPr/>
        </p:nvCxnSpPr>
        <p:spPr>
          <a:xfrm rot="10800000" flipH="1">
            <a:off x="5719555" y="2549838"/>
            <a:ext cx="1946400" cy="14757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8" name="Google Shape;508;p39"/>
          <p:cNvCxnSpPr>
            <a:stCxn id="503" idx="3"/>
            <a:endCxn id="506" idx="1"/>
          </p:cNvCxnSpPr>
          <p:nvPr/>
        </p:nvCxnSpPr>
        <p:spPr>
          <a:xfrm>
            <a:off x="5719555" y="4025538"/>
            <a:ext cx="1946400" cy="12783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9" name="Google Shape;509;p39"/>
          <p:cNvSpPr txBox="1"/>
          <p:nvPr/>
        </p:nvSpPr>
        <p:spPr>
          <a:xfrm>
            <a:off x="6231757" y="2326281"/>
            <a:ext cx="14189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Volume setting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6231757" y="5303698"/>
            <a:ext cx="15776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setting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Configuration Study - Service</a:t>
            </a:r>
            <a:endParaRPr/>
          </a:p>
        </p:txBody>
      </p:sp>
      <p:sp>
        <p:nvSpPr>
          <p:cNvPr id="516" name="Google Shape;516;p40"/>
          <p:cNvSpPr txBox="1"/>
          <p:nvPr/>
        </p:nvSpPr>
        <p:spPr>
          <a:xfrm>
            <a:off x="1485379" y="1060215"/>
            <a:ext cx="1489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Setting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40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919" y="1364038"/>
            <a:ext cx="3028431" cy="263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0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919" y="3949515"/>
            <a:ext cx="3028431" cy="270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0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4508" y="1429736"/>
            <a:ext cx="2810758" cy="240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0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73844" y="4250665"/>
            <a:ext cx="2612086" cy="240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0" descr="텍스트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68488" y="2146840"/>
            <a:ext cx="3214071" cy="36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0"/>
          <p:cNvSpPr txBox="1"/>
          <p:nvPr/>
        </p:nvSpPr>
        <p:spPr>
          <a:xfrm>
            <a:off x="5727205" y="1071208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0"/>
          <p:cNvSpPr txBox="1"/>
          <p:nvPr/>
        </p:nvSpPr>
        <p:spPr>
          <a:xfrm>
            <a:off x="5635777" y="3918360"/>
            <a:ext cx="9204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0"/>
          <p:cNvSpPr txBox="1"/>
          <p:nvPr/>
        </p:nvSpPr>
        <p:spPr>
          <a:xfrm>
            <a:off x="9130955" y="1839063"/>
            <a:ext cx="12891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LoadBalancer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1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Configuration Study - Controller</a:t>
            </a:r>
            <a:endParaRPr/>
          </a:p>
        </p:txBody>
      </p:sp>
      <p:pic>
        <p:nvPicPr>
          <p:cNvPr id="530" name="Google Shape;530;p41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186" y="1828801"/>
            <a:ext cx="3890919" cy="45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1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9718" y="1828801"/>
            <a:ext cx="4418987" cy="454587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1"/>
          <p:cNvSpPr txBox="1"/>
          <p:nvPr/>
        </p:nvSpPr>
        <p:spPr>
          <a:xfrm>
            <a:off x="2199482" y="1419099"/>
            <a:ext cx="10518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ReplicaSet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1"/>
          <p:cNvSpPr txBox="1"/>
          <p:nvPr/>
        </p:nvSpPr>
        <p:spPr>
          <a:xfrm>
            <a:off x="7484456" y="1317174"/>
            <a:ext cx="11400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Data Pipeline</a:t>
            </a: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451668" y="2550695"/>
            <a:ext cx="1973179" cy="160421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3415447" y="2566737"/>
            <a:ext cx="1973179" cy="160421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642675" y="2109173"/>
            <a:ext cx="16075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 of Data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675376" y="2895056"/>
            <a:ext cx="15748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 Data </a:t>
            </a:r>
            <a:endParaRPr sz="1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835547" y="3440850"/>
            <a:ext cx="12218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 Data </a:t>
            </a:r>
            <a:endParaRPr sz="1800" b="0" i="0" u="none" strike="noStrike" cap="none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3414187" y="2109382"/>
            <a:ext cx="19030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Generation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p3"/>
          <p:cNvCxnSpPr>
            <a:stCxn id="109" idx="3"/>
          </p:cNvCxnSpPr>
          <p:nvPr/>
        </p:nvCxnSpPr>
        <p:spPr>
          <a:xfrm rot="10800000" flipH="1">
            <a:off x="2057356" y="3264316"/>
            <a:ext cx="1358100" cy="36120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2" name="Google Shape;112;p3"/>
          <p:cNvSpPr txBox="1"/>
          <p:nvPr/>
        </p:nvSpPr>
        <p:spPr>
          <a:xfrm>
            <a:off x="4134508" y="2895056"/>
            <a:ext cx="6751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SaaS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3684674" y="3408041"/>
            <a:ext cx="16326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Self-Managed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6712100" y="1290845"/>
            <a:ext cx="1973179" cy="160421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712100" y="3810182"/>
            <a:ext cx="1973179" cy="160421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426403" y="1845621"/>
            <a:ext cx="537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ETL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7426403" y="4427621"/>
            <a:ext cx="523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ELT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9754035" y="2550694"/>
            <a:ext cx="1973179" cy="160421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9997472" y="3168133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Visualization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0" name="Google Shape;120;p3"/>
          <p:cNvCxnSpPr>
            <a:stCxn id="106" idx="3"/>
            <a:endCxn id="114" idx="1"/>
          </p:cNvCxnSpPr>
          <p:nvPr/>
        </p:nvCxnSpPr>
        <p:spPr>
          <a:xfrm rot="10800000" flipH="1">
            <a:off x="5388626" y="2092943"/>
            <a:ext cx="1323600" cy="127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" name="Google Shape;121;p3"/>
          <p:cNvCxnSpPr>
            <a:stCxn id="106" idx="3"/>
            <a:endCxn id="115" idx="1"/>
          </p:cNvCxnSpPr>
          <p:nvPr/>
        </p:nvCxnSpPr>
        <p:spPr>
          <a:xfrm>
            <a:off x="5388626" y="3368843"/>
            <a:ext cx="1323600" cy="12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2" name="Google Shape;122;p3"/>
          <p:cNvSpPr/>
          <p:nvPr/>
        </p:nvSpPr>
        <p:spPr>
          <a:xfrm>
            <a:off x="8983579" y="3264388"/>
            <a:ext cx="625642" cy="3611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6743785" y="801612"/>
            <a:ext cx="1941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Processing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Configuration Study</a:t>
            </a:r>
            <a:endParaRPr/>
          </a:p>
        </p:txBody>
      </p:sp>
      <p:pic>
        <p:nvPicPr>
          <p:cNvPr id="539" name="Google Shape;53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452" y="1542762"/>
            <a:ext cx="2205000" cy="247095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2"/>
          <p:cNvSpPr txBox="1"/>
          <p:nvPr/>
        </p:nvSpPr>
        <p:spPr>
          <a:xfrm>
            <a:off x="900547" y="1163305"/>
            <a:ext cx="25314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Ingress Resource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7543" y="1542762"/>
            <a:ext cx="2893696" cy="236595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2"/>
          <p:cNvSpPr txBox="1"/>
          <p:nvPr/>
        </p:nvSpPr>
        <p:spPr>
          <a:xfrm>
            <a:off x="3765822" y="1163264"/>
            <a:ext cx="25314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 Configuration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42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5214" y="3908717"/>
            <a:ext cx="2140588" cy="292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2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8748" y="4047464"/>
            <a:ext cx="2141704" cy="279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7">
            <a:alphaModFix/>
          </a:blip>
          <a:srcRect l="1910" t="2652" r="7139" b="16299"/>
          <a:stretch/>
        </p:blipFill>
        <p:spPr>
          <a:xfrm>
            <a:off x="6388330" y="1542762"/>
            <a:ext cx="4782079" cy="21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2"/>
          <p:cNvSpPr txBox="1"/>
          <p:nvPr/>
        </p:nvSpPr>
        <p:spPr>
          <a:xfrm>
            <a:off x="8024395" y="1163263"/>
            <a:ext cx="25314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Control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42" descr="텍스트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55435" y="3735238"/>
            <a:ext cx="2421146" cy="307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2" descr="텍스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76581" y="3735237"/>
            <a:ext cx="1963663" cy="307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Data Cleaning (Old) </a:t>
            </a:r>
            <a:endParaRPr/>
          </a:p>
        </p:txBody>
      </p:sp>
      <p:pic>
        <p:nvPicPr>
          <p:cNvPr id="554" name="Google Shape;5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0549" y="1134294"/>
            <a:ext cx="8550902" cy="295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3"/>
          <p:cNvPicPr preferRelativeResize="0"/>
          <p:nvPr/>
        </p:nvPicPr>
        <p:blipFill rotWithShape="1">
          <a:blip r:embed="rId4">
            <a:alphaModFix/>
          </a:blip>
          <a:srcRect l="8165" t="61162" r="62963" b="11421"/>
          <a:stretch/>
        </p:blipFill>
        <p:spPr>
          <a:xfrm>
            <a:off x="853439" y="4310644"/>
            <a:ext cx="2847245" cy="163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3" descr="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 l="8685" t="50349" r="47157" b="16009"/>
          <a:stretch/>
        </p:blipFill>
        <p:spPr>
          <a:xfrm>
            <a:off x="4110445" y="4310644"/>
            <a:ext cx="3971109" cy="163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3" descr="테이블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 l="8423" t="48775" r="56073" b="17128"/>
          <a:stretch/>
        </p:blipFill>
        <p:spPr>
          <a:xfrm>
            <a:off x="8556170" y="4293469"/>
            <a:ext cx="3219076" cy="16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3"/>
          <p:cNvSpPr txBox="1"/>
          <p:nvPr/>
        </p:nvSpPr>
        <p:spPr>
          <a:xfrm>
            <a:off x="3361782" y="6313714"/>
            <a:ext cx="7922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3"/>
          <p:cNvSpPr txBox="1"/>
          <p:nvPr/>
        </p:nvSpPr>
        <p:spPr>
          <a:xfrm>
            <a:off x="7763965" y="6313713"/>
            <a:ext cx="12602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 JOIN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3"/>
          <p:cNvSpPr/>
          <p:nvPr/>
        </p:nvSpPr>
        <p:spPr>
          <a:xfrm>
            <a:off x="3361782" y="6124784"/>
            <a:ext cx="853167" cy="188929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3"/>
          <p:cNvSpPr/>
          <p:nvPr/>
        </p:nvSpPr>
        <p:spPr>
          <a:xfrm>
            <a:off x="7859759" y="6064670"/>
            <a:ext cx="853167" cy="188929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3"/>
          <p:cNvSpPr txBox="1"/>
          <p:nvPr/>
        </p:nvSpPr>
        <p:spPr>
          <a:xfrm>
            <a:off x="5446622" y="4093918"/>
            <a:ext cx="1130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Silver 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3"/>
          <p:cNvSpPr txBox="1"/>
          <p:nvPr/>
        </p:nvSpPr>
        <p:spPr>
          <a:xfrm>
            <a:off x="1780084" y="4123698"/>
            <a:ext cx="12987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Bronze 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3"/>
          <p:cNvSpPr txBox="1"/>
          <p:nvPr/>
        </p:nvSpPr>
        <p:spPr>
          <a:xfrm>
            <a:off x="9832296" y="4092574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Gold 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4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Purpose of Data Lakehouse</a:t>
            </a:r>
            <a:endParaRPr/>
          </a:p>
        </p:txBody>
      </p:sp>
      <p:pic>
        <p:nvPicPr>
          <p:cNvPr id="570" name="Google Shape;5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533" y="2350563"/>
            <a:ext cx="5786467" cy="288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6815" y="2214796"/>
            <a:ext cx="5299490" cy="316121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4"/>
          <p:cNvSpPr/>
          <p:nvPr/>
        </p:nvSpPr>
        <p:spPr>
          <a:xfrm>
            <a:off x="6217919" y="3980459"/>
            <a:ext cx="548640" cy="21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6357257" y="3353079"/>
            <a:ext cx="1445821" cy="53195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4"/>
          <p:cNvSpPr/>
          <p:nvPr/>
        </p:nvSpPr>
        <p:spPr>
          <a:xfrm>
            <a:off x="406825" y="3733101"/>
            <a:ext cx="5721291" cy="17197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5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Purpose of Data Lakehouse</a:t>
            </a:r>
            <a:endParaRPr/>
          </a:p>
        </p:txBody>
      </p:sp>
      <p:pic>
        <p:nvPicPr>
          <p:cNvPr id="580" name="Google Shape;58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533" y="2350563"/>
            <a:ext cx="5786467" cy="288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6815" y="2214796"/>
            <a:ext cx="5299490" cy="316121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5"/>
          <p:cNvSpPr/>
          <p:nvPr/>
        </p:nvSpPr>
        <p:spPr>
          <a:xfrm>
            <a:off x="6217919" y="3980459"/>
            <a:ext cx="548640" cy="21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6357257" y="3353079"/>
            <a:ext cx="1445821" cy="531953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5"/>
          <p:cNvSpPr/>
          <p:nvPr/>
        </p:nvSpPr>
        <p:spPr>
          <a:xfrm>
            <a:off x="406825" y="3733101"/>
            <a:ext cx="5721291" cy="17197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5"/>
          <p:cNvSpPr/>
          <p:nvPr/>
        </p:nvSpPr>
        <p:spPr>
          <a:xfrm>
            <a:off x="1711354" y="2350563"/>
            <a:ext cx="58723" cy="3286839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3171898" y="2350563"/>
            <a:ext cx="58723" cy="3286839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5"/>
          <p:cNvSpPr/>
          <p:nvPr/>
        </p:nvSpPr>
        <p:spPr>
          <a:xfrm>
            <a:off x="4620645" y="2337039"/>
            <a:ext cx="58723" cy="3286839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86405" y="3993982"/>
            <a:ext cx="693292" cy="567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6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Purpose of Data Lakehouse</a:t>
            </a:r>
            <a:endParaRPr/>
          </a:p>
        </p:txBody>
      </p:sp>
      <p:pic>
        <p:nvPicPr>
          <p:cNvPr id="594" name="Google Shape;59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533" y="2350563"/>
            <a:ext cx="5786467" cy="288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6815" y="2214796"/>
            <a:ext cx="5299490" cy="316121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6"/>
          <p:cNvSpPr/>
          <p:nvPr/>
        </p:nvSpPr>
        <p:spPr>
          <a:xfrm>
            <a:off x="6217919" y="3980459"/>
            <a:ext cx="548640" cy="21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6357257" y="3353079"/>
            <a:ext cx="1445821" cy="531953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6"/>
          <p:cNvSpPr/>
          <p:nvPr/>
        </p:nvSpPr>
        <p:spPr>
          <a:xfrm>
            <a:off x="406825" y="3733101"/>
            <a:ext cx="5721291" cy="17197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1711354" y="2350563"/>
            <a:ext cx="58723" cy="3286839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3171898" y="2350563"/>
            <a:ext cx="58723" cy="3286839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4620645" y="2337039"/>
            <a:ext cx="58723" cy="3286839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86405" y="3993982"/>
            <a:ext cx="693292" cy="56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6"/>
          <p:cNvPicPr preferRelativeResize="0"/>
          <p:nvPr/>
        </p:nvPicPr>
        <p:blipFill rotWithShape="1">
          <a:blip r:embed="rId7">
            <a:alphaModFix/>
          </a:blip>
          <a:srcRect l="21205" t="20870" r="25327" b="43279"/>
          <a:stretch/>
        </p:blipFill>
        <p:spPr>
          <a:xfrm>
            <a:off x="3074606" y="5610074"/>
            <a:ext cx="4572000" cy="1060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7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Data Cleaning </a:t>
            </a:r>
            <a:endParaRPr/>
          </a:p>
        </p:txBody>
      </p:sp>
      <p:pic>
        <p:nvPicPr>
          <p:cNvPr id="609" name="Google Shape;60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79" y="2153311"/>
            <a:ext cx="7431517" cy="271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7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4657" y="48643"/>
            <a:ext cx="5377343" cy="2537062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7"/>
          <p:cNvSpPr txBox="1"/>
          <p:nvPr/>
        </p:nvSpPr>
        <p:spPr>
          <a:xfrm>
            <a:off x="661598" y="5473200"/>
            <a:ext cx="392447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Remove duplicate or irrelevant observations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Fix structural errors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Filter unwanted outliers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Handle missing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7"/>
          <p:cNvSpPr/>
          <p:nvPr/>
        </p:nvSpPr>
        <p:spPr>
          <a:xfrm>
            <a:off x="3850547" y="3338818"/>
            <a:ext cx="1082180" cy="130868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7"/>
          <p:cNvSpPr txBox="1"/>
          <p:nvPr/>
        </p:nvSpPr>
        <p:spPr>
          <a:xfrm>
            <a:off x="1964038" y="5085576"/>
            <a:ext cx="13195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4289" y="5070198"/>
            <a:ext cx="1107149" cy="10094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" name="Google Shape;615;p47"/>
          <p:cNvCxnSpPr/>
          <p:nvPr/>
        </p:nvCxnSpPr>
        <p:spPr>
          <a:xfrm>
            <a:off x="4563611" y="5914239"/>
            <a:ext cx="562062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6" name="Google Shape;616;p47"/>
          <p:cNvCxnSpPr/>
          <p:nvPr/>
        </p:nvCxnSpPr>
        <p:spPr>
          <a:xfrm>
            <a:off x="6704202" y="5932416"/>
            <a:ext cx="562062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17" name="Google Shape;617;p47"/>
          <p:cNvPicPr preferRelativeResize="0"/>
          <p:nvPr/>
        </p:nvPicPr>
        <p:blipFill rotWithShape="1">
          <a:blip r:embed="rId6">
            <a:alphaModFix/>
          </a:blip>
          <a:srcRect l="21205" t="20870" r="25327" b="43279"/>
          <a:stretch/>
        </p:blipFill>
        <p:spPr>
          <a:xfrm>
            <a:off x="4844640" y="6172610"/>
            <a:ext cx="2026447" cy="47014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7"/>
          <p:cNvSpPr txBox="1"/>
          <p:nvPr/>
        </p:nvSpPr>
        <p:spPr>
          <a:xfrm>
            <a:off x="7681003" y="5737351"/>
            <a:ext cx="26933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SSOT : Single Source Of Truth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8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Select Proper Data</a:t>
            </a:r>
            <a:endParaRPr/>
          </a:p>
        </p:txBody>
      </p:sp>
      <p:pic>
        <p:nvPicPr>
          <p:cNvPr id="624" name="Google Shape;62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533" y="2350563"/>
            <a:ext cx="5786467" cy="288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6815" y="2214796"/>
            <a:ext cx="5299490" cy="316121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8"/>
          <p:cNvSpPr/>
          <p:nvPr/>
        </p:nvSpPr>
        <p:spPr>
          <a:xfrm>
            <a:off x="6217919" y="3980459"/>
            <a:ext cx="548640" cy="2177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6357257" y="3353079"/>
            <a:ext cx="1445821" cy="531953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8"/>
          <p:cNvSpPr/>
          <p:nvPr/>
        </p:nvSpPr>
        <p:spPr>
          <a:xfrm>
            <a:off x="3202766" y="3656264"/>
            <a:ext cx="2893234" cy="171974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9"/>
          <p:cNvSpPr txBox="1">
            <a:spLocks noGrp="1"/>
          </p:cNvSpPr>
          <p:nvPr>
            <p:ph type="title"/>
          </p:nvPr>
        </p:nvSpPr>
        <p:spPr>
          <a:xfrm>
            <a:off x="443279" y="-83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&amp; Lakehouse</a:t>
            </a:r>
            <a:endParaRPr/>
          </a:p>
        </p:txBody>
      </p:sp>
      <p:pic>
        <p:nvPicPr>
          <p:cNvPr id="634" name="Google Shape;634;p49"/>
          <p:cNvPicPr preferRelativeResize="0"/>
          <p:nvPr/>
        </p:nvPicPr>
        <p:blipFill rotWithShape="1">
          <a:blip r:embed="rId3">
            <a:alphaModFix/>
          </a:blip>
          <a:srcRect t="-81" r="35406" b="81"/>
          <a:stretch/>
        </p:blipFill>
        <p:spPr>
          <a:xfrm>
            <a:off x="7748932" y="1650480"/>
            <a:ext cx="4207332" cy="3866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9"/>
          <p:cNvSpPr/>
          <p:nvPr/>
        </p:nvSpPr>
        <p:spPr>
          <a:xfrm>
            <a:off x="739036" y="1926697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9"/>
          <p:cNvSpPr/>
          <p:nvPr/>
        </p:nvSpPr>
        <p:spPr>
          <a:xfrm>
            <a:off x="2421699" y="1926696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9"/>
          <p:cNvSpPr/>
          <p:nvPr/>
        </p:nvSpPr>
        <p:spPr>
          <a:xfrm>
            <a:off x="4104362" y="1926696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9"/>
          <p:cNvSpPr/>
          <p:nvPr/>
        </p:nvSpPr>
        <p:spPr>
          <a:xfrm>
            <a:off x="5787025" y="1926695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9"/>
          <p:cNvSpPr/>
          <p:nvPr/>
        </p:nvSpPr>
        <p:spPr>
          <a:xfrm>
            <a:off x="739036" y="1160294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9"/>
          <p:cNvSpPr/>
          <p:nvPr/>
        </p:nvSpPr>
        <p:spPr>
          <a:xfrm>
            <a:off x="2421699" y="1160293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9"/>
          <p:cNvSpPr/>
          <p:nvPr/>
        </p:nvSpPr>
        <p:spPr>
          <a:xfrm>
            <a:off x="4104362" y="1160293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9"/>
          <p:cNvSpPr/>
          <p:nvPr/>
        </p:nvSpPr>
        <p:spPr>
          <a:xfrm>
            <a:off x="5787025" y="1160292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9"/>
          <p:cNvSpPr/>
          <p:nvPr/>
        </p:nvSpPr>
        <p:spPr>
          <a:xfrm>
            <a:off x="739036" y="5260708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9"/>
          <p:cNvSpPr/>
          <p:nvPr/>
        </p:nvSpPr>
        <p:spPr>
          <a:xfrm>
            <a:off x="2421699" y="5260707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9"/>
          <p:cNvSpPr/>
          <p:nvPr/>
        </p:nvSpPr>
        <p:spPr>
          <a:xfrm>
            <a:off x="4104362" y="5260707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9"/>
          <p:cNvSpPr/>
          <p:nvPr/>
        </p:nvSpPr>
        <p:spPr>
          <a:xfrm>
            <a:off x="5787025" y="5260706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739035" y="3729210"/>
            <a:ext cx="3148208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4104361" y="3729209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9"/>
          <p:cNvSpPr/>
          <p:nvPr/>
        </p:nvSpPr>
        <p:spPr>
          <a:xfrm>
            <a:off x="5787024" y="3729208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9"/>
          <p:cNvSpPr/>
          <p:nvPr/>
        </p:nvSpPr>
        <p:spPr>
          <a:xfrm>
            <a:off x="739036" y="4495613"/>
            <a:ext cx="6513534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49" descr="텍스트, 식탁용기구, 접시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971" y="2002655"/>
            <a:ext cx="783676" cy="46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9" descr="텍스트, 식탁용기구, 접시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971" y="5314191"/>
            <a:ext cx="783676" cy="46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5462" y="1975826"/>
            <a:ext cx="773553" cy="47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7695" y="5314191"/>
            <a:ext cx="773553" cy="47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09674" y="2025876"/>
            <a:ext cx="1079971" cy="31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97149" y="5360461"/>
            <a:ext cx="1079971" cy="31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66774" y="1782394"/>
            <a:ext cx="907051" cy="89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66270" y="5120377"/>
            <a:ext cx="907051" cy="89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9" descr="텍스트, 클립아트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62109" y="4573136"/>
            <a:ext cx="2050268" cy="44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60869" y="1176524"/>
            <a:ext cx="543240" cy="54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76434" y="1177764"/>
            <a:ext cx="543240" cy="54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86542" y="1178566"/>
            <a:ext cx="543240" cy="54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48175" y="1190587"/>
            <a:ext cx="543240" cy="54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51579" y="3745686"/>
            <a:ext cx="543240" cy="54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88724" y="3745686"/>
            <a:ext cx="543240" cy="54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48175" y="3745686"/>
            <a:ext cx="543240" cy="54324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/>
          <p:nvPr/>
        </p:nvSpPr>
        <p:spPr>
          <a:xfrm>
            <a:off x="3887243" y="2780778"/>
            <a:ext cx="217118" cy="64822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9"/>
          <p:cNvSpPr/>
          <p:nvPr/>
        </p:nvSpPr>
        <p:spPr>
          <a:xfrm>
            <a:off x="7748932" y="3745686"/>
            <a:ext cx="4207332" cy="115199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0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&amp; Lakehouse</a:t>
            </a:r>
            <a:endParaRPr/>
          </a:p>
        </p:txBody>
      </p:sp>
      <p:pic>
        <p:nvPicPr>
          <p:cNvPr id="674" name="Google Shape;67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8284" y="1192876"/>
            <a:ext cx="9132789" cy="566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296" y="4961931"/>
            <a:ext cx="1002576" cy="38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4168" y="4873339"/>
            <a:ext cx="538172" cy="53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6196" y="5558789"/>
            <a:ext cx="86677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0"/>
          <p:cNvPicPr preferRelativeResize="0"/>
          <p:nvPr/>
        </p:nvPicPr>
        <p:blipFill rotWithShape="1">
          <a:blip r:embed="rId7">
            <a:alphaModFix/>
          </a:blip>
          <a:srcRect l="28757" t="16888" r="30034" b="15557"/>
          <a:stretch/>
        </p:blipFill>
        <p:spPr>
          <a:xfrm>
            <a:off x="6796423" y="5574982"/>
            <a:ext cx="495917" cy="50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90192" y="5558789"/>
            <a:ext cx="1143607" cy="51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9637" y="6266497"/>
            <a:ext cx="408035" cy="40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34507" y="6188869"/>
            <a:ext cx="619748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64982" y="3160703"/>
            <a:ext cx="414627" cy="57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87584" y="4303917"/>
            <a:ext cx="569422" cy="56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0"/>
          <p:cNvPicPr preferRelativeResize="0"/>
          <p:nvPr/>
        </p:nvPicPr>
        <p:blipFill rotWithShape="1">
          <a:blip r:embed="rId13">
            <a:alphaModFix/>
          </a:blip>
          <a:srcRect l="18040" t="9205" r="15117" b="21983"/>
          <a:stretch/>
        </p:blipFill>
        <p:spPr>
          <a:xfrm>
            <a:off x="9924202" y="2492223"/>
            <a:ext cx="911437" cy="60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30184" y="5093452"/>
            <a:ext cx="1322537" cy="46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59221" y="1320526"/>
            <a:ext cx="7448508" cy="349230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0"/>
          <p:cNvSpPr/>
          <p:nvPr/>
        </p:nvSpPr>
        <p:spPr>
          <a:xfrm>
            <a:off x="2826708" y="3955847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50"/>
          <p:cNvSpPr/>
          <p:nvPr/>
        </p:nvSpPr>
        <p:spPr>
          <a:xfrm>
            <a:off x="4509371" y="3955846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0"/>
          <p:cNvSpPr/>
          <p:nvPr/>
        </p:nvSpPr>
        <p:spPr>
          <a:xfrm>
            <a:off x="6192034" y="3955846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0"/>
          <p:cNvSpPr/>
          <p:nvPr/>
        </p:nvSpPr>
        <p:spPr>
          <a:xfrm>
            <a:off x="7874697" y="3955845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0"/>
          <p:cNvSpPr/>
          <p:nvPr/>
        </p:nvSpPr>
        <p:spPr>
          <a:xfrm>
            <a:off x="2826707" y="2424349"/>
            <a:ext cx="3148208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0"/>
          <p:cNvSpPr/>
          <p:nvPr/>
        </p:nvSpPr>
        <p:spPr>
          <a:xfrm>
            <a:off x="6192033" y="2424348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0"/>
          <p:cNvSpPr/>
          <p:nvPr/>
        </p:nvSpPr>
        <p:spPr>
          <a:xfrm>
            <a:off x="7874696" y="2424347"/>
            <a:ext cx="1465545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0"/>
          <p:cNvSpPr/>
          <p:nvPr/>
        </p:nvSpPr>
        <p:spPr>
          <a:xfrm>
            <a:off x="2826708" y="3190752"/>
            <a:ext cx="6513534" cy="57619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50" descr="텍스트, 식탁용기구, 접시이(가) 표시된 사진&#10;&#10;자동 생성된 설명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67643" y="4009330"/>
            <a:ext cx="783676" cy="46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855367" y="4009330"/>
            <a:ext cx="773553" cy="47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384821" y="4055600"/>
            <a:ext cx="1079971" cy="31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53942" y="3815516"/>
            <a:ext cx="907051" cy="89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0" descr="텍스트, 클립아트이(가) 표시된 사진&#10;&#10;자동 생성된 설명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949781" y="3268275"/>
            <a:ext cx="2050268" cy="44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129191" y="2440825"/>
            <a:ext cx="543240" cy="54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676396" y="2440825"/>
            <a:ext cx="543240" cy="54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335847" y="2440825"/>
            <a:ext cx="543240" cy="54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0"/>
          <p:cNvPicPr preferRelativeResize="0"/>
          <p:nvPr/>
        </p:nvPicPr>
        <p:blipFill rotWithShape="1">
          <a:blip r:embed="rId22">
            <a:alphaModFix/>
          </a:blip>
          <a:srcRect t="-81" r="35406" b="81"/>
          <a:stretch/>
        </p:blipFill>
        <p:spPr>
          <a:xfrm>
            <a:off x="5244782" y="280187"/>
            <a:ext cx="2676861" cy="1918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1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&amp; Lakehouse</a:t>
            </a:r>
            <a:endParaRPr/>
          </a:p>
        </p:txBody>
      </p:sp>
      <p:sp>
        <p:nvSpPr>
          <p:cNvPr id="709" name="Google Shape;709;p51"/>
          <p:cNvSpPr txBox="1"/>
          <p:nvPr/>
        </p:nvSpPr>
        <p:spPr>
          <a:xfrm>
            <a:off x="1978358" y="1952455"/>
            <a:ext cx="284084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Platform Management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CI/CD, Monitoring, Workflow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to Scale out</a:t>
            </a:r>
            <a:endParaRPr/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51"/>
          <p:cNvPicPr preferRelativeResize="0"/>
          <p:nvPr/>
        </p:nvPicPr>
        <p:blipFill rotWithShape="1">
          <a:blip r:embed="rId3">
            <a:alphaModFix/>
          </a:blip>
          <a:srcRect t="-81" r="35406" b="81"/>
          <a:stretch/>
        </p:blipFill>
        <p:spPr>
          <a:xfrm>
            <a:off x="7372802" y="1299827"/>
            <a:ext cx="4207332" cy="386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558" y="3118637"/>
            <a:ext cx="5394442" cy="204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1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8700" y="1299827"/>
            <a:ext cx="2050268" cy="44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title"/>
          </p:nvPr>
        </p:nvSpPr>
        <p:spPr>
          <a:xfrm>
            <a:off x="4510001" y="-1093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ETL vs ELT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1706963" y="746747"/>
            <a:ext cx="1918553" cy="93900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706963" y="3863628"/>
            <a:ext cx="1918553" cy="93900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706961" y="2305187"/>
            <a:ext cx="1918553" cy="93900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2331047" y="1030469"/>
            <a:ext cx="6703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903078" y="2582426"/>
            <a:ext cx="15263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Staging Area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1714093" y="4148466"/>
            <a:ext cx="19114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Warehouse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3852538" y="1798712"/>
            <a:ext cx="8819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Extract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3852538" y="3463783"/>
            <a:ext cx="6895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3684865" y="2582426"/>
            <a:ext cx="12173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Transform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8" name="Google Shape;138;p4"/>
          <p:cNvCxnSpPr>
            <a:stCxn id="129" idx="2"/>
            <a:endCxn id="131" idx="0"/>
          </p:cNvCxnSpPr>
          <p:nvPr/>
        </p:nvCxnSpPr>
        <p:spPr>
          <a:xfrm>
            <a:off x="2666240" y="1685755"/>
            <a:ext cx="0" cy="61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9" name="Google Shape;139;p4"/>
          <p:cNvCxnSpPr>
            <a:stCxn id="131" idx="2"/>
            <a:endCxn id="130" idx="0"/>
          </p:cNvCxnSpPr>
          <p:nvPr/>
        </p:nvCxnSpPr>
        <p:spPr>
          <a:xfrm>
            <a:off x="2666238" y="3244195"/>
            <a:ext cx="0" cy="61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0" name="Google Shape;140;p4"/>
          <p:cNvSpPr/>
          <p:nvPr/>
        </p:nvSpPr>
        <p:spPr>
          <a:xfrm>
            <a:off x="8083700" y="746747"/>
            <a:ext cx="1918553" cy="93900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8083698" y="2305187"/>
            <a:ext cx="1918553" cy="93900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8707786" y="985539"/>
            <a:ext cx="6703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8433736" y="2582426"/>
            <a:ext cx="12184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Lake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6974704" y="1743526"/>
            <a:ext cx="8819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Extract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7044110" y="2582426"/>
            <a:ext cx="6895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8434890" y="3963800"/>
            <a:ext cx="12173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Transform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" name="Google Shape;147;p4"/>
          <p:cNvCxnSpPr>
            <a:stCxn id="140" idx="2"/>
            <a:endCxn id="141" idx="0"/>
          </p:cNvCxnSpPr>
          <p:nvPr/>
        </p:nvCxnSpPr>
        <p:spPr>
          <a:xfrm>
            <a:off x="9042977" y="1685755"/>
            <a:ext cx="0" cy="61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8" name="Google Shape;148;p4"/>
          <p:cNvCxnSpPr>
            <a:stCxn id="141" idx="2"/>
            <a:endCxn id="146" idx="0"/>
          </p:cNvCxnSpPr>
          <p:nvPr/>
        </p:nvCxnSpPr>
        <p:spPr>
          <a:xfrm>
            <a:off x="9042975" y="3244195"/>
            <a:ext cx="600" cy="719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9" name="Google Shape;149;p4"/>
          <p:cNvSpPr/>
          <p:nvPr/>
        </p:nvSpPr>
        <p:spPr>
          <a:xfrm>
            <a:off x="5030318" y="2112858"/>
            <a:ext cx="1662286" cy="783714"/>
          </a:xfrm>
          <a:prstGeom prst="ellipse">
            <a:avLst/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5184710" y="2305187"/>
            <a:ext cx="1472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Privacy Data</a:t>
            </a:r>
            <a:endParaRPr sz="1800" b="0" i="0" u="none" strike="noStrike" cap="none">
              <a:solidFill>
                <a:srgbClr val="2E75B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1" name="Google Shape;151;p4"/>
          <p:cNvCxnSpPr>
            <a:stCxn id="135" idx="3"/>
            <a:endCxn id="136" idx="3"/>
          </p:cNvCxnSpPr>
          <p:nvPr/>
        </p:nvCxnSpPr>
        <p:spPr>
          <a:xfrm flipH="1">
            <a:off x="4542211" y="1983378"/>
            <a:ext cx="192300" cy="1665000"/>
          </a:xfrm>
          <a:prstGeom prst="curvedConnector3">
            <a:avLst>
              <a:gd name="adj1" fmla="val -118877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52;p4"/>
          <p:cNvCxnSpPr>
            <a:stCxn id="144" idx="1"/>
            <a:endCxn id="145" idx="1"/>
          </p:cNvCxnSpPr>
          <p:nvPr/>
        </p:nvCxnSpPr>
        <p:spPr>
          <a:xfrm>
            <a:off x="6974704" y="1928192"/>
            <a:ext cx="69300" cy="838800"/>
          </a:xfrm>
          <a:prstGeom prst="curvedConnector3">
            <a:avLst>
              <a:gd name="adj1" fmla="val -32987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3" name="Google Shape;153;p4"/>
          <p:cNvSpPr txBox="1"/>
          <p:nvPr/>
        </p:nvSpPr>
        <p:spPr>
          <a:xfrm>
            <a:off x="4957440" y="4425465"/>
            <a:ext cx="18725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Staging Area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Privacy Data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5184710" y="3963800"/>
            <a:ext cx="16823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Difference</a:t>
            </a: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9034" y="5129631"/>
            <a:ext cx="17944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Benefit of ETL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8153659" y="5071796"/>
            <a:ext cx="17786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Benefit of ELT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1272986" y="5579836"/>
            <a:ext cx="32691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Efficient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Deal with Privacy Problem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Various Platform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7841180" y="5579836"/>
            <a:ext cx="226690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 native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Small Load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10266947" y="1645287"/>
            <a:ext cx="1898194" cy="7837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Small Staging Area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0" name="Google Shape;160;p4"/>
          <p:cNvCxnSpPr>
            <a:stCxn id="140" idx="3"/>
            <a:endCxn id="141" idx="3"/>
          </p:cNvCxnSpPr>
          <p:nvPr/>
        </p:nvCxnSpPr>
        <p:spPr>
          <a:xfrm>
            <a:off x="10002253" y="1216251"/>
            <a:ext cx="600" cy="1558500"/>
          </a:xfrm>
          <a:prstGeom prst="curvedConnector3">
            <a:avLst>
              <a:gd name="adj1" fmla="val 38100000"/>
            </a:avLst>
          </a:prstGeom>
          <a:noFill/>
          <a:ln w="9525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2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&amp; Lakehouse</a:t>
            </a:r>
            <a:endParaRPr/>
          </a:p>
        </p:txBody>
      </p:sp>
      <p:sp>
        <p:nvSpPr>
          <p:cNvPr id="718" name="Google Shape;718;p52"/>
          <p:cNvSpPr txBox="1"/>
          <p:nvPr/>
        </p:nvSpPr>
        <p:spPr>
          <a:xfrm>
            <a:off x="7818441" y="1952455"/>
            <a:ext cx="284084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Platform Management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CI/CD, Monitoring, Workflow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to Scale out</a:t>
            </a:r>
            <a:endParaRPr/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1641" y="3118637"/>
            <a:ext cx="5394442" cy="204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2" descr="텍스트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8783" y="1299827"/>
            <a:ext cx="2050268" cy="44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646" y="1311403"/>
            <a:ext cx="6196995" cy="3614468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2"/>
          <p:cNvSpPr txBox="1"/>
          <p:nvPr/>
        </p:nvSpPr>
        <p:spPr>
          <a:xfrm>
            <a:off x="4847756" y="5378029"/>
            <a:ext cx="297068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Other tools in K8S Cluster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Setting</a:t>
            </a:r>
            <a:endParaRPr/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3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/>
              <a:t>Cloud-Native Lakehouse Cluster with MinIO Storage</a:t>
            </a:r>
            <a:endParaRPr sz="3200"/>
          </a:p>
        </p:txBody>
      </p:sp>
      <p:pic>
        <p:nvPicPr>
          <p:cNvPr id="728" name="Google Shape;72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139" y="1041410"/>
            <a:ext cx="8648573" cy="589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3"/>
          <p:cNvPicPr preferRelativeResize="0"/>
          <p:nvPr/>
        </p:nvPicPr>
        <p:blipFill rotWithShape="1">
          <a:blip r:embed="rId4">
            <a:alphaModFix/>
          </a:blip>
          <a:srcRect l="77347" b="66632"/>
          <a:stretch/>
        </p:blipFill>
        <p:spPr>
          <a:xfrm>
            <a:off x="9481880" y="6411581"/>
            <a:ext cx="1211897" cy="44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4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Cleansing Tool</a:t>
            </a:r>
            <a:endParaRPr/>
          </a:p>
        </p:txBody>
      </p:sp>
      <p:pic>
        <p:nvPicPr>
          <p:cNvPr id="735" name="Google Shape;735;p54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25782" t="20586" r="25305" b="47750"/>
          <a:stretch/>
        </p:blipFill>
        <p:spPr>
          <a:xfrm>
            <a:off x="451668" y="1714978"/>
            <a:ext cx="3467366" cy="93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4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4810" t="56239" r="61553" b="10756"/>
          <a:stretch/>
        </p:blipFill>
        <p:spPr>
          <a:xfrm>
            <a:off x="451668" y="3429000"/>
            <a:ext cx="3466214" cy="141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4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41053" t="57044" r="4252" b="7536"/>
          <a:stretch/>
        </p:blipFill>
        <p:spPr>
          <a:xfrm>
            <a:off x="451668" y="5327023"/>
            <a:ext cx="3466214" cy="93566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4"/>
          <p:cNvSpPr txBox="1"/>
          <p:nvPr/>
        </p:nvSpPr>
        <p:spPr>
          <a:xfrm>
            <a:off x="4913829" y="1278121"/>
            <a:ext cx="20586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Roll Back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54"/>
          <p:cNvSpPr txBox="1"/>
          <p:nvPr/>
        </p:nvSpPr>
        <p:spPr>
          <a:xfrm>
            <a:off x="4913829" y="2056636"/>
            <a:ext cx="143821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ID, Timestamp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Snapshot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4"/>
          <p:cNvSpPr txBox="1"/>
          <p:nvPr/>
        </p:nvSpPr>
        <p:spPr>
          <a:xfrm>
            <a:off x="5082946" y="3983985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4"/>
          <p:cNvSpPr txBox="1"/>
          <p:nvPr/>
        </p:nvSpPr>
        <p:spPr>
          <a:xfrm>
            <a:off x="5082945" y="553113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4"/>
          <p:cNvSpPr txBox="1"/>
          <p:nvPr/>
        </p:nvSpPr>
        <p:spPr>
          <a:xfrm>
            <a:off x="8563191" y="1251767"/>
            <a:ext cx="26938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 Evolution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4"/>
          <p:cNvSpPr txBox="1"/>
          <p:nvPr/>
        </p:nvSpPr>
        <p:spPr>
          <a:xfrm>
            <a:off x="8085616" y="3983985"/>
            <a:ext cx="33377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Reading incremental changes to a table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54"/>
          <p:cNvSpPr txBox="1"/>
          <p:nvPr/>
        </p:nvSpPr>
        <p:spPr>
          <a:xfrm>
            <a:off x="7688872" y="5327023"/>
            <a:ext cx="413125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Adding, dropping, updating, renaming, reordering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of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columns, fields, and/or nested structures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4"/>
          <p:cNvSpPr txBox="1"/>
          <p:nvPr/>
        </p:nvSpPr>
        <p:spPr>
          <a:xfrm>
            <a:off x="8033868" y="2056636"/>
            <a:ext cx="370646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explicitly altering the table schema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implicitly merging a DataFrame’s schema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table’s during the DataFrame’s write.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54"/>
          <p:cNvSpPr/>
          <p:nvPr/>
        </p:nvSpPr>
        <p:spPr>
          <a:xfrm>
            <a:off x="4530436" y="1856509"/>
            <a:ext cx="2202873" cy="115423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54"/>
          <p:cNvSpPr/>
          <p:nvPr/>
        </p:nvSpPr>
        <p:spPr>
          <a:xfrm>
            <a:off x="7652602" y="1842725"/>
            <a:ext cx="4167529" cy="115423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5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Container Configuration</a:t>
            </a:r>
            <a:endParaRPr/>
          </a:p>
        </p:txBody>
      </p:sp>
      <p:sp>
        <p:nvSpPr>
          <p:cNvPr id="753" name="Google Shape;753;p55"/>
          <p:cNvSpPr/>
          <p:nvPr/>
        </p:nvSpPr>
        <p:spPr>
          <a:xfrm>
            <a:off x="7199586" y="2863506"/>
            <a:ext cx="2008909" cy="86148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MinIO 1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5"/>
          <p:cNvSpPr/>
          <p:nvPr/>
        </p:nvSpPr>
        <p:spPr>
          <a:xfrm>
            <a:off x="2282195" y="2980884"/>
            <a:ext cx="2008909" cy="86148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Spark-master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5"/>
          <p:cNvSpPr/>
          <p:nvPr/>
        </p:nvSpPr>
        <p:spPr>
          <a:xfrm>
            <a:off x="7199588" y="5449294"/>
            <a:ext cx="2008909" cy="86148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MinIO 4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5"/>
          <p:cNvSpPr/>
          <p:nvPr/>
        </p:nvSpPr>
        <p:spPr>
          <a:xfrm>
            <a:off x="7199587" y="4593203"/>
            <a:ext cx="2008909" cy="86148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MinIO 3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5"/>
          <p:cNvSpPr/>
          <p:nvPr/>
        </p:nvSpPr>
        <p:spPr>
          <a:xfrm>
            <a:off x="7199586" y="3726330"/>
            <a:ext cx="2008909" cy="86148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MinIO 2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5"/>
          <p:cNvSpPr/>
          <p:nvPr/>
        </p:nvSpPr>
        <p:spPr>
          <a:xfrm>
            <a:off x="2282195" y="4536733"/>
            <a:ext cx="2008909" cy="86148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Spark-worker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5"/>
          <p:cNvSpPr txBox="1"/>
          <p:nvPr/>
        </p:nvSpPr>
        <p:spPr>
          <a:xfrm>
            <a:off x="9444837" y="3199379"/>
            <a:ext cx="5725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5"/>
          <p:cNvSpPr txBox="1"/>
          <p:nvPr/>
        </p:nvSpPr>
        <p:spPr>
          <a:xfrm>
            <a:off x="9444837" y="4002642"/>
            <a:ext cx="5725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5"/>
          <p:cNvSpPr txBox="1"/>
          <p:nvPr/>
        </p:nvSpPr>
        <p:spPr>
          <a:xfrm>
            <a:off x="9444837" y="4892434"/>
            <a:ext cx="5725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5"/>
          <p:cNvSpPr txBox="1"/>
          <p:nvPr/>
        </p:nvSpPr>
        <p:spPr>
          <a:xfrm>
            <a:off x="9444837" y="5726146"/>
            <a:ext cx="5725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55"/>
          <p:cNvSpPr txBox="1"/>
          <p:nvPr/>
        </p:nvSpPr>
        <p:spPr>
          <a:xfrm>
            <a:off x="7037127" y="2182437"/>
            <a:ext cx="29803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MINIO_ACCESS_KEY = netai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MINIO_SECRET_KEY = netai0070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5"/>
          <p:cNvSpPr/>
          <p:nvPr/>
        </p:nvSpPr>
        <p:spPr>
          <a:xfrm>
            <a:off x="7199586" y="1077664"/>
            <a:ext cx="2008909" cy="86148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MinIO Client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Google Shape;765;p55"/>
          <p:cNvCxnSpPr>
            <a:stCxn id="764" idx="1"/>
            <a:endCxn id="753" idx="1"/>
          </p:cNvCxnSpPr>
          <p:nvPr/>
        </p:nvCxnSpPr>
        <p:spPr>
          <a:xfrm>
            <a:off x="7199586" y="1508405"/>
            <a:ext cx="600" cy="1785900"/>
          </a:xfrm>
          <a:prstGeom prst="curvedConnector3">
            <a:avLst>
              <a:gd name="adj1" fmla="val -35983333"/>
            </a:avLst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6" name="Google Shape;766;p55"/>
          <p:cNvCxnSpPr>
            <a:stCxn id="764" idx="1"/>
            <a:endCxn id="757" idx="1"/>
          </p:cNvCxnSpPr>
          <p:nvPr/>
        </p:nvCxnSpPr>
        <p:spPr>
          <a:xfrm>
            <a:off x="7199586" y="1508405"/>
            <a:ext cx="600" cy="2648700"/>
          </a:xfrm>
          <a:prstGeom prst="curvedConnector3">
            <a:avLst>
              <a:gd name="adj1" fmla="val -35983333"/>
            </a:avLst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7" name="Google Shape;767;p55"/>
          <p:cNvCxnSpPr>
            <a:stCxn id="764" idx="1"/>
            <a:endCxn id="756" idx="1"/>
          </p:cNvCxnSpPr>
          <p:nvPr/>
        </p:nvCxnSpPr>
        <p:spPr>
          <a:xfrm>
            <a:off x="7199586" y="1508405"/>
            <a:ext cx="600" cy="3515400"/>
          </a:xfrm>
          <a:prstGeom prst="curvedConnector3">
            <a:avLst>
              <a:gd name="adj1" fmla="val -38100167"/>
            </a:avLst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8" name="Google Shape;768;p55"/>
          <p:cNvCxnSpPr>
            <a:stCxn id="764" idx="1"/>
            <a:endCxn id="755" idx="1"/>
          </p:cNvCxnSpPr>
          <p:nvPr/>
        </p:nvCxnSpPr>
        <p:spPr>
          <a:xfrm>
            <a:off x="7199586" y="1508405"/>
            <a:ext cx="600" cy="4371600"/>
          </a:xfrm>
          <a:prstGeom prst="curvedConnector3">
            <a:avLst>
              <a:gd name="adj1" fmla="val -38100000"/>
            </a:avLst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9" name="Google Shape;769;p55"/>
          <p:cNvSpPr/>
          <p:nvPr/>
        </p:nvSpPr>
        <p:spPr>
          <a:xfrm>
            <a:off x="1778768" y="2550142"/>
            <a:ext cx="3080339" cy="351553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5"/>
          <p:cNvSpPr txBox="1"/>
          <p:nvPr/>
        </p:nvSpPr>
        <p:spPr>
          <a:xfrm>
            <a:off x="2680236" y="2182437"/>
            <a:ext cx="12698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 Cluster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55"/>
          <p:cNvCxnSpPr/>
          <p:nvPr/>
        </p:nvCxnSpPr>
        <p:spPr>
          <a:xfrm>
            <a:off x="5639202" y="4601191"/>
            <a:ext cx="7620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2" name="Google Shape;772;p55"/>
          <p:cNvSpPr txBox="1"/>
          <p:nvPr/>
        </p:nvSpPr>
        <p:spPr>
          <a:xfrm>
            <a:off x="5713868" y="4228956"/>
            <a:ext cx="6126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5"/>
          <p:cNvSpPr txBox="1"/>
          <p:nvPr/>
        </p:nvSpPr>
        <p:spPr>
          <a:xfrm>
            <a:off x="5741773" y="4657344"/>
            <a:ext cx="6030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55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25782" t="20586" r="25305" b="47750"/>
          <a:stretch/>
        </p:blipFill>
        <p:spPr>
          <a:xfrm>
            <a:off x="2377721" y="5510703"/>
            <a:ext cx="1874927" cy="505947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5"/>
          <p:cNvSpPr txBox="1"/>
          <p:nvPr/>
        </p:nvSpPr>
        <p:spPr>
          <a:xfrm>
            <a:off x="2144349" y="6151254"/>
            <a:ext cx="22846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 2. Integrate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Spark Cluster - Delta Lake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5"/>
          <p:cNvSpPr txBox="1"/>
          <p:nvPr/>
        </p:nvSpPr>
        <p:spPr>
          <a:xfrm>
            <a:off x="4982781" y="2601896"/>
            <a:ext cx="19062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1. Integrate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Spark Cluster - MinIO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6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Container Configuration</a:t>
            </a:r>
            <a:endParaRPr/>
          </a:p>
        </p:txBody>
      </p:sp>
      <p:pic>
        <p:nvPicPr>
          <p:cNvPr id="782" name="Google Shape;78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752" y="1088320"/>
            <a:ext cx="4836586" cy="309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6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668" y="1445609"/>
            <a:ext cx="6597634" cy="15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6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668" y="2947712"/>
            <a:ext cx="6597634" cy="15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6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668" y="5238091"/>
            <a:ext cx="6597634" cy="962576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6"/>
          <p:cNvSpPr txBox="1"/>
          <p:nvPr/>
        </p:nvSpPr>
        <p:spPr>
          <a:xfrm>
            <a:off x="2354318" y="4859192"/>
            <a:ext cx="23936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Validate Integration of 1 &amp;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7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200"/>
              <a:t>Cloud-Native Lakehouse Cluster with MinIO Storage</a:t>
            </a:r>
            <a:endParaRPr sz="3200"/>
          </a:p>
        </p:txBody>
      </p:sp>
      <p:pic>
        <p:nvPicPr>
          <p:cNvPr id="792" name="Google Shape;79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139" y="1041410"/>
            <a:ext cx="8648573" cy="589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7"/>
          <p:cNvPicPr preferRelativeResize="0"/>
          <p:nvPr/>
        </p:nvPicPr>
        <p:blipFill rotWithShape="1">
          <a:blip r:embed="rId4">
            <a:alphaModFix/>
          </a:blip>
          <a:srcRect l="77347" b="66632"/>
          <a:stretch/>
        </p:blipFill>
        <p:spPr>
          <a:xfrm>
            <a:off x="9481880" y="6411581"/>
            <a:ext cx="1211897" cy="44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8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Container Configuration</a:t>
            </a:r>
            <a:endParaRPr/>
          </a:p>
        </p:txBody>
      </p:sp>
      <p:pic>
        <p:nvPicPr>
          <p:cNvPr id="799" name="Google Shape;79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478" y="1665587"/>
            <a:ext cx="6601699" cy="4157697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58"/>
          <p:cNvSpPr/>
          <p:nvPr/>
        </p:nvSpPr>
        <p:spPr>
          <a:xfrm>
            <a:off x="2030931" y="1183907"/>
            <a:ext cx="7401827" cy="521689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58" descr="텍스트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1401" y="1042154"/>
            <a:ext cx="2050268" cy="440553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58"/>
          <p:cNvSpPr txBox="1"/>
          <p:nvPr/>
        </p:nvSpPr>
        <p:spPr>
          <a:xfrm>
            <a:off x="6800193" y="1357810"/>
            <a:ext cx="12795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MinIO Cluster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9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What is Apache Spark?</a:t>
            </a:r>
            <a:endParaRPr/>
          </a:p>
        </p:txBody>
      </p:sp>
      <p:pic>
        <p:nvPicPr>
          <p:cNvPr id="808" name="Google Shape;80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68" y="1581885"/>
            <a:ext cx="6011603" cy="2261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9"/>
          <p:cNvSpPr txBox="1"/>
          <p:nvPr/>
        </p:nvSpPr>
        <p:spPr>
          <a:xfrm>
            <a:off x="520464" y="1145938"/>
            <a:ext cx="45416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unified analytics engine for large-scale data 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9"/>
          <p:cNvSpPr txBox="1"/>
          <p:nvPr/>
        </p:nvSpPr>
        <p:spPr>
          <a:xfrm>
            <a:off x="6670307" y="1145938"/>
            <a:ext cx="26292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RDD -&gt; Distributed 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9"/>
          <p:cNvSpPr/>
          <p:nvPr/>
        </p:nvSpPr>
        <p:spPr>
          <a:xfrm>
            <a:off x="6805061" y="2030931"/>
            <a:ext cx="4591251" cy="798896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9"/>
          <p:cNvSpPr/>
          <p:nvPr/>
        </p:nvSpPr>
        <p:spPr>
          <a:xfrm>
            <a:off x="7064943" y="2204185"/>
            <a:ext cx="413886" cy="50820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9"/>
          <p:cNvSpPr/>
          <p:nvPr/>
        </p:nvSpPr>
        <p:spPr>
          <a:xfrm>
            <a:off x="7467600" y="2204185"/>
            <a:ext cx="413886" cy="50820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9"/>
          <p:cNvSpPr/>
          <p:nvPr/>
        </p:nvSpPr>
        <p:spPr>
          <a:xfrm>
            <a:off x="8011427" y="2204185"/>
            <a:ext cx="413886" cy="50820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9"/>
          <p:cNvSpPr/>
          <p:nvPr/>
        </p:nvSpPr>
        <p:spPr>
          <a:xfrm>
            <a:off x="8622632" y="2194444"/>
            <a:ext cx="413886" cy="50820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59"/>
          <p:cNvSpPr/>
          <p:nvPr/>
        </p:nvSpPr>
        <p:spPr>
          <a:xfrm>
            <a:off x="9025289" y="2194444"/>
            <a:ext cx="413886" cy="50820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59"/>
          <p:cNvSpPr/>
          <p:nvPr/>
        </p:nvSpPr>
        <p:spPr>
          <a:xfrm>
            <a:off x="9418320" y="2194444"/>
            <a:ext cx="413886" cy="50820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59"/>
          <p:cNvSpPr/>
          <p:nvPr/>
        </p:nvSpPr>
        <p:spPr>
          <a:xfrm>
            <a:off x="10037546" y="2194444"/>
            <a:ext cx="413886" cy="50820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59"/>
          <p:cNvSpPr/>
          <p:nvPr/>
        </p:nvSpPr>
        <p:spPr>
          <a:xfrm>
            <a:off x="10440203" y="2194444"/>
            <a:ext cx="413886" cy="50820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59"/>
          <p:cNvSpPr txBox="1"/>
          <p:nvPr/>
        </p:nvSpPr>
        <p:spPr>
          <a:xfrm>
            <a:off x="7141785" y="2304396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59"/>
          <p:cNvSpPr txBox="1"/>
          <p:nvPr/>
        </p:nvSpPr>
        <p:spPr>
          <a:xfrm>
            <a:off x="8101905" y="2287163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59"/>
          <p:cNvSpPr txBox="1"/>
          <p:nvPr/>
        </p:nvSpPr>
        <p:spPr>
          <a:xfrm>
            <a:off x="8681935" y="2290928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9"/>
          <p:cNvSpPr txBox="1"/>
          <p:nvPr/>
        </p:nvSpPr>
        <p:spPr>
          <a:xfrm>
            <a:off x="9115767" y="2281418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59"/>
          <p:cNvSpPr txBox="1"/>
          <p:nvPr/>
        </p:nvSpPr>
        <p:spPr>
          <a:xfrm>
            <a:off x="10095403" y="2298613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59"/>
          <p:cNvSpPr txBox="1"/>
          <p:nvPr/>
        </p:nvSpPr>
        <p:spPr>
          <a:xfrm>
            <a:off x="10520613" y="2298613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59"/>
          <p:cNvSpPr txBox="1"/>
          <p:nvPr/>
        </p:nvSpPr>
        <p:spPr>
          <a:xfrm>
            <a:off x="9522899" y="2276490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59"/>
          <p:cNvSpPr txBox="1"/>
          <p:nvPr/>
        </p:nvSpPr>
        <p:spPr>
          <a:xfrm>
            <a:off x="7554020" y="229379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59"/>
          <p:cNvSpPr txBox="1"/>
          <p:nvPr/>
        </p:nvSpPr>
        <p:spPr>
          <a:xfrm>
            <a:off x="6709615" y="1778966"/>
            <a:ext cx="5741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59"/>
          <p:cNvSpPr/>
          <p:nvPr/>
        </p:nvSpPr>
        <p:spPr>
          <a:xfrm>
            <a:off x="6963006" y="2086743"/>
            <a:ext cx="988217" cy="98371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59"/>
          <p:cNvSpPr txBox="1"/>
          <p:nvPr/>
        </p:nvSpPr>
        <p:spPr>
          <a:xfrm>
            <a:off x="7119799" y="3070459"/>
            <a:ext cx="8418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Partition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9"/>
          <p:cNvSpPr/>
          <p:nvPr/>
        </p:nvSpPr>
        <p:spPr>
          <a:xfrm>
            <a:off x="7554020" y="2293800"/>
            <a:ext cx="284052" cy="31837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2" name="Google Shape;832;p59"/>
          <p:cNvCxnSpPr>
            <a:stCxn id="831" idx="2"/>
          </p:cNvCxnSpPr>
          <p:nvPr/>
        </p:nvCxnSpPr>
        <p:spPr>
          <a:xfrm>
            <a:off x="7696046" y="2612174"/>
            <a:ext cx="803100" cy="59310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3" name="Google Shape;833;p59"/>
          <p:cNvSpPr txBox="1"/>
          <p:nvPr/>
        </p:nvSpPr>
        <p:spPr>
          <a:xfrm>
            <a:off x="8622632" y="3243713"/>
            <a:ext cx="8418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9"/>
          <p:cNvSpPr/>
          <p:nvPr/>
        </p:nvSpPr>
        <p:spPr>
          <a:xfrm>
            <a:off x="664143" y="4129238"/>
            <a:ext cx="760396" cy="2531444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9"/>
          <p:cNvSpPr/>
          <p:nvPr/>
        </p:nvSpPr>
        <p:spPr>
          <a:xfrm>
            <a:off x="2030882" y="4129238"/>
            <a:ext cx="760396" cy="2531444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59"/>
          <p:cNvSpPr/>
          <p:nvPr/>
        </p:nvSpPr>
        <p:spPr>
          <a:xfrm>
            <a:off x="3289500" y="4124944"/>
            <a:ext cx="760396" cy="2531444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59"/>
          <p:cNvSpPr/>
          <p:nvPr/>
        </p:nvSpPr>
        <p:spPr>
          <a:xfrm>
            <a:off x="851835" y="4331886"/>
            <a:ext cx="385010" cy="7892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59"/>
          <p:cNvSpPr/>
          <p:nvPr/>
        </p:nvSpPr>
        <p:spPr>
          <a:xfrm>
            <a:off x="851836" y="5265019"/>
            <a:ext cx="385010" cy="12416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9"/>
          <p:cNvSpPr/>
          <p:nvPr/>
        </p:nvSpPr>
        <p:spPr>
          <a:xfrm>
            <a:off x="2241129" y="4302493"/>
            <a:ext cx="385010" cy="7892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9"/>
          <p:cNvSpPr/>
          <p:nvPr/>
        </p:nvSpPr>
        <p:spPr>
          <a:xfrm>
            <a:off x="2218575" y="5271302"/>
            <a:ext cx="385010" cy="12416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9"/>
          <p:cNvSpPr/>
          <p:nvPr/>
        </p:nvSpPr>
        <p:spPr>
          <a:xfrm>
            <a:off x="1016000" y="4419600"/>
            <a:ext cx="101600" cy="15875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9"/>
          <p:cNvSpPr/>
          <p:nvPr/>
        </p:nvSpPr>
        <p:spPr>
          <a:xfrm>
            <a:off x="993541" y="5717473"/>
            <a:ext cx="101600" cy="15875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9"/>
          <p:cNvSpPr/>
          <p:nvPr/>
        </p:nvSpPr>
        <p:spPr>
          <a:xfrm>
            <a:off x="993541" y="6249302"/>
            <a:ext cx="101600" cy="15875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9"/>
          <p:cNvSpPr/>
          <p:nvPr/>
        </p:nvSpPr>
        <p:spPr>
          <a:xfrm>
            <a:off x="993541" y="4794250"/>
            <a:ext cx="124059" cy="18415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9"/>
          <p:cNvSpPr/>
          <p:nvPr/>
        </p:nvSpPr>
        <p:spPr>
          <a:xfrm>
            <a:off x="2371604" y="4794250"/>
            <a:ext cx="124059" cy="18415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9"/>
          <p:cNvSpPr/>
          <p:nvPr/>
        </p:nvSpPr>
        <p:spPr>
          <a:xfrm>
            <a:off x="982378" y="5360135"/>
            <a:ext cx="124059" cy="18415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9"/>
          <p:cNvSpPr/>
          <p:nvPr/>
        </p:nvSpPr>
        <p:spPr>
          <a:xfrm>
            <a:off x="2349748" y="5360135"/>
            <a:ext cx="124059" cy="18415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9"/>
          <p:cNvSpPr/>
          <p:nvPr/>
        </p:nvSpPr>
        <p:spPr>
          <a:xfrm>
            <a:off x="982311" y="5972643"/>
            <a:ext cx="124059" cy="18415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9"/>
          <p:cNvSpPr/>
          <p:nvPr/>
        </p:nvSpPr>
        <p:spPr>
          <a:xfrm>
            <a:off x="2338452" y="5972643"/>
            <a:ext cx="124059" cy="18415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0" name="Google Shape;850;p59"/>
          <p:cNvCxnSpPr>
            <a:stCxn id="844" idx="3"/>
            <a:endCxn id="845" idx="1"/>
          </p:cNvCxnSpPr>
          <p:nvPr/>
        </p:nvCxnSpPr>
        <p:spPr>
          <a:xfrm>
            <a:off x="1117600" y="4886325"/>
            <a:ext cx="12540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1" name="Google Shape;851;p59"/>
          <p:cNvCxnSpPr/>
          <p:nvPr/>
        </p:nvCxnSpPr>
        <p:spPr>
          <a:xfrm>
            <a:off x="1117600" y="5452210"/>
            <a:ext cx="1254004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2" name="Google Shape;852;p59"/>
          <p:cNvCxnSpPr/>
          <p:nvPr/>
        </p:nvCxnSpPr>
        <p:spPr>
          <a:xfrm>
            <a:off x="1117600" y="6064718"/>
            <a:ext cx="1254004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53" name="Google Shape;853;p59"/>
          <p:cNvSpPr txBox="1"/>
          <p:nvPr/>
        </p:nvSpPr>
        <p:spPr>
          <a:xfrm>
            <a:off x="1095141" y="3770798"/>
            <a:ext cx="13869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9"/>
          <p:cNvSpPr txBox="1"/>
          <p:nvPr/>
        </p:nvSpPr>
        <p:spPr>
          <a:xfrm>
            <a:off x="3864918" y="3770798"/>
            <a:ext cx="683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59"/>
          <p:cNvSpPr/>
          <p:nvPr/>
        </p:nvSpPr>
        <p:spPr>
          <a:xfrm>
            <a:off x="3493512" y="4281318"/>
            <a:ext cx="385010" cy="7892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59"/>
          <p:cNvSpPr/>
          <p:nvPr/>
        </p:nvSpPr>
        <p:spPr>
          <a:xfrm>
            <a:off x="3470958" y="5250127"/>
            <a:ext cx="385010" cy="12416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59"/>
          <p:cNvSpPr/>
          <p:nvPr/>
        </p:nvSpPr>
        <p:spPr>
          <a:xfrm>
            <a:off x="3623987" y="4773075"/>
            <a:ext cx="124059" cy="18415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59"/>
          <p:cNvSpPr/>
          <p:nvPr/>
        </p:nvSpPr>
        <p:spPr>
          <a:xfrm>
            <a:off x="3602131" y="5338960"/>
            <a:ext cx="124059" cy="18415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9"/>
          <p:cNvSpPr/>
          <p:nvPr/>
        </p:nvSpPr>
        <p:spPr>
          <a:xfrm>
            <a:off x="3590835" y="5951468"/>
            <a:ext cx="124059" cy="18415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0" name="Google Shape;860;p59"/>
          <p:cNvCxnSpPr>
            <a:stCxn id="855" idx="3"/>
          </p:cNvCxnSpPr>
          <p:nvPr/>
        </p:nvCxnSpPr>
        <p:spPr>
          <a:xfrm>
            <a:off x="3878522" y="4675954"/>
            <a:ext cx="1183500" cy="5742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1" name="Google Shape;861;p59"/>
          <p:cNvCxnSpPr/>
          <p:nvPr/>
        </p:nvCxnSpPr>
        <p:spPr>
          <a:xfrm rot="10800000" flipH="1">
            <a:off x="3855968" y="5352647"/>
            <a:ext cx="1206124" cy="54729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2" name="Google Shape;862;p59"/>
          <p:cNvSpPr txBox="1"/>
          <p:nvPr/>
        </p:nvSpPr>
        <p:spPr>
          <a:xfrm>
            <a:off x="4548118" y="4675953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9"/>
          <p:cNvSpPr txBox="1"/>
          <p:nvPr/>
        </p:nvSpPr>
        <p:spPr>
          <a:xfrm>
            <a:off x="4576814" y="5645004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9"/>
          <p:cNvSpPr txBox="1"/>
          <p:nvPr/>
        </p:nvSpPr>
        <p:spPr>
          <a:xfrm>
            <a:off x="5049844" y="5123258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4410" y="3659711"/>
            <a:ext cx="2736759" cy="321061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9"/>
          <p:cNvSpPr txBox="1"/>
          <p:nvPr/>
        </p:nvSpPr>
        <p:spPr>
          <a:xfrm>
            <a:off x="9008903" y="4522064"/>
            <a:ext cx="16466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Resource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9"/>
          <p:cNvSpPr txBox="1"/>
          <p:nvPr/>
        </p:nvSpPr>
        <p:spPr>
          <a:xfrm>
            <a:off x="9025289" y="5632541"/>
            <a:ext cx="18870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allocated job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0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Why Spark on Kubernetes?</a:t>
            </a:r>
            <a:endParaRPr/>
          </a:p>
        </p:txBody>
      </p:sp>
      <p:pic>
        <p:nvPicPr>
          <p:cNvPr id="873" name="Google Shape;87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25" y="1676400"/>
            <a:ext cx="495300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5625" y="1674812"/>
            <a:ext cx="62738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0"/>
          <p:cNvSpPr txBox="1"/>
          <p:nvPr/>
        </p:nvSpPr>
        <p:spPr>
          <a:xfrm>
            <a:off x="2534148" y="1159889"/>
            <a:ext cx="14510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 on YARN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0"/>
          <p:cNvSpPr txBox="1"/>
          <p:nvPr/>
        </p:nvSpPr>
        <p:spPr>
          <a:xfrm>
            <a:off x="8367114" y="1167253"/>
            <a:ext cx="12907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Spark on K8S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1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Why Spark on Kubernetes?</a:t>
            </a:r>
            <a:endParaRPr/>
          </a:p>
        </p:txBody>
      </p:sp>
      <p:pic>
        <p:nvPicPr>
          <p:cNvPr id="882" name="Google Shape;88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5625" y="1674812"/>
            <a:ext cx="6273800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74812"/>
            <a:ext cx="5757161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Basic Architecture (Old)</a:t>
            </a:r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68" y="1254080"/>
            <a:ext cx="6984149" cy="335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9783" y="1299827"/>
            <a:ext cx="4782217" cy="273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2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Cluster Configuration</a:t>
            </a:r>
            <a:endParaRPr/>
          </a:p>
        </p:txBody>
      </p:sp>
      <p:pic>
        <p:nvPicPr>
          <p:cNvPr id="889" name="Google Shape;889;p62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68" y="1566347"/>
            <a:ext cx="7702488" cy="1704776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62"/>
          <p:cNvSpPr txBox="1"/>
          <p:nvPr/>
        </p:nvSpPr>
        <p:spPr>
          <a:xfrm>
            <a:off x="595745" y="1149927"/>
            <a:ext cx="18950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Master,  3 Workers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2"/>
          <p:cNvSpPr txBox="1"/>
          <p:nvPr/>
        </p:nvSpPr>
        <p:spPr>
          <a:xfrm>
            <a:off x="609600" y="3429000"/>
            <a:ext cx="11095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MinIO Error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668" y="3908138"/>
            <a:ext cx="8013459" cy="1582182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2"/>
          <p:cNvSpPr/>
          <p:nvPr/>
        </p:nvSpPr>
        <p:spPr>
          <a:xfrm>
            <a:off x="3112316" y="4118994"/>
            <a:ext cx="1275126" cy="52011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2"/>
          <p:cNvSpPr/>
          <p:nvPr/>
        </p:nvSpPr>
        <p:spPr>
          <a:xfrm>
            <a:off x="1612085" y="4884862"/>
            <a:ext cx="1275126" cy="52011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3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Cluster Configuration</a:t>
            </a:r>
            <a:endParaRPr/>
          </a:p>
        </p:txBody>
      </p:sp>
      <p:pic>
        <p:nvPicPr>
          <p:cNvPr id="900" name="Google Shape;900;p63" descr="텍스트, 영수증, 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0553" y="2831343"/>
            <a:ext cx="3266891" cy="181609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63"/>
          <p:cNvSpPr/>
          <p:nvPr/>
        </p:nvSpPr>
        <p:spPr>
          <a:xfrm>
            <a:off x="9135611" y="3040440"/>
            <a:ext cx="2281806" cy="89901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63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052" y="1976202"/>
            <a:ext cx="7391018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3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993" y="3846644"/>
            <a:ext cx="7451077" cy="132442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3"/>
          <p:cNvSpPr/>
          <p:nvPr/>
        </p:nvSpPr>
        <p:spPr>
          <a:xfrm>
            <a:off x="315052" y="2484485"/>
            <a:ext cx="7318929" cy="36777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3"/>
          <p:cNvSpPr/>
          <p:nvPr/>
        </p:nvSpPr>
        <p:spPr>
          <a:xfrm>
            <a:off x="254993" y="4803297"/>
            <a:ext cx="7318929" cy="36777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4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Container Configuration</a:t>
            </a:r>
            <a:endParaRPr/>
          </a:p>
        </p:txBody>
      </p:sp>
      <p:pic>
        <p:nvPicPr>
          <p:cNvPr id="911" name="Google Shape;91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478" y="1665587"/>
            <a:ext cx="6601699" cy="415769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64"/>
          <p:cNvSpPr/>
          <p:nvPr/>
        </p:nvSpPr>
        <p:spPr>
          <a:xfrm>
            <a:off x="2030931" y="1183907"/>
            <a:ext cx="7401827" cy="521689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3" name="Google Shape;913;p64" descr="텍스트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1401" y="1042154"/>
            <a:ext cx="2050268" cy="440553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4"/>
          <p:cNvSpPr txBox="1"/>
          <p:nvPr/>
        </p:nvSpPr>
        <p:spPr>
          <a:xfrm>
            <a:off x="6800193" y="1357810"/>
            <a:ext cx="12795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MinIO Cluster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Setting &amp; MinIO Setting</a:t>
            </a:r>
            <a:endParaRPr/>
          </a:p>
        </p:txBody>
      </p:sp>
      <p:pic>
        <p:nvPicPr>
          <p:cNvPr id="920" name="Google Shape;92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071" y="1299827"/>
            <a:ext cx="11081857" cy="110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071" y="2400665"/>
            <a:ext cx="3866056" cy="445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5" descr="텍스트, 컴퓨터, 전자기기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9468" y="2584871"/>
            <a:ext cx="5780917" cy="408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6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K8S Setting &amp; MinIO Setting</a:t>
            </a:r>
            <a:endParaRPr/>
          </a:p>
        </p:txBody>
      </p:sp>
      <p:pic>
        <p:nvPicPr>
          <p:cNvPr id="928" name="Google Shape;92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071" y="1299827"/>
            <a:ext cx="11081857" cy="110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071" y="2400665"/>
            <a:ext cx="3866056" cy="445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66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9265" y="2625390"/>
            <a:ext cx="7067663" cy="363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66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9265" y="5410964"/>
            <a:ext cx="4168200" cy="983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7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Spark Cluster Setting </a:t>
            </a:r>
            <a:endParaRPr/>
          </a:p>
        </p:txBody>
      </p:sp>
      <p:pic>
        <p:nvPicPr>
          <p:cNvPr id="937" name="Google Shape;937;p67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2812" y="1166393"/>
            <a:ext cx="6563199" cy="562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069" y="1006722"/>
            <a:ext cx="4998399" cy="30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7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52" y="4644736"/>
            <a:ext cx="5165488" cy="1831368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67"/>
          <p:cNvSpPr/>
          <p:nvPr/>
        </p:nvSpPr>
        <p:spPr>
          <a:xfrm>
            <a:off x="3192780" y="4663440"/>
            <a:ext cx="975360" cy="12192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7"/>
          <p:cNvSpPr txBox="1"/>
          <p:nvPr/>
        </p:nvSpPr>
        <p:spPr>
          <a:xfrm>
            <a:off x="1825465" y="4336959"/>
            <a:ext cx="18549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In Driver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8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To Do</a:t>
            </a:r>
            <a:endParaRPr/>
          </a:p>
        </p:txBody>
      </p:sp>
      <p:pic>
        <p:nvPicPr>
          <p:cNvPr id="947" name="Google Shape;947;p68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2812" y="1166393"/>
            <a:ext cx="6563199" cy="562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68"/>
          <p:cNvSpPr/>
          <p:nvPr/>
        </p:nvSpPr>
        <p:spPr>
          <a:xfrm>
            <a:off x="5272644" y="1299827"/>
            <a:ext cx="1056904" cy="314154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68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6" y="2579987"/>
            <a:ext cx="5090404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68"/>
          <p:cNvSpPr txBox="1"/>
          <p:nvPr/>
        </p:nvSpPr>
        <p:spPr>
          <a:xfrm>
            <a:off x="451668" y="4150759"/>
            <a:ext cx="3837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 K8S to lower version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DirectCSI for installing MinIO on K8S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8"/>
          <p:cNvSpPr/>
          <p:nvPr/>
        </p:nvSpPr>
        <p:spPr>
          <a:xfrm>
            <a:off x="5347727" y="4322618"/>
            <a:ext cx="2834371" cy="251443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MinIO</a:t>
            </a:r>
            <a:r>
              <a:rPr lang="en-US" dirty="0"/>
              <a:t> on K8S Setting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892C5-6D01-37B4-F329-3E19C394E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885"/>
            <a:ext cx="12192000" cy="1261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616A57-4B56-4517-A762-4C8CF98471B4}"/>
              </a:ext>
            </a:extLst>
          </p:cNvPr>
          <p:cNvSpPr txBox="1"/>
          <p:nvPr/>
        </p:nvSpPr>
        <p:spPr>
          <a:xfrm>
            <a:off x="132072" y="2663301"/>
            <a:ext cx="650842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MinIO</a:t>
            </a:r>
            <a:r>
              <a:rPr kumimoji="1" lang="en-US" altLang="ko-Kore-KR" dirty="0"/>
              <a:t> Basic</a:t>
            </a:r>
          </a:p>
          <a:p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en-US" altLang="ko-Kore-KR" dirty="0"/>
              <a:t>Hybrid Cloud : </a:t>
            </a:r>
            <a:r>
              <a:rPr lang="en" altLang="ko-Kore-KR" dirty="0"/>
              <a:t>On-Premise + Public Cloud + Private Cloud</a:t>
            </a:r>
          </a:p>
          <a:p>
            <a:pPr marL="285750" indent="-285750">
              <a:buFontTx/>
              <a:buChar char="-"/>
            </a:pPr>
            <a:r>
              <a:rPr lang="en" altLang="ko-Kore-KR" dirty="0" err="1"/>
              <a:t>MinIO</a:t>
            </a:r>
            <a:r>
              <a:rPr lang="en" altLang="ko-Kore-KR" dirty="0"/>
              <a:t> on K8S : Multi-tenant, K8S Namespace</a:t>
            </a:r>
          </a:p>
          <a:p>
            <a:pPr marL="285750" indent="-285750">
              <a:buFontTx/>
              <a:buChar char="-"/>
            </a:pPr>
            <a:endParaRPr lang="en-US" altLang="ko-Kore-KR" dirty="0"/>
          </a:p>
          <a:p>
            <a:r>
              <a:rPr kumimoji="1" lang="en-US" altLang="ko-Kore-KR" dirty="0" err="1"/>
              <a:t>MinIO</a:t>
            </a:r>
            <a:r>
              <a:rPr kumimoji="1" lang="en-US" altLang="ko-Kore-KR" dirty="0"/>
              <a:t> Prerequisite before Install</a:t>
            </a:r>
          </a:p>
          <a:p>
            <a:pPr marL="285750" indent="-285750">
              <a:buFontTx/>
              <a:buChar char="-"/>
            </a:pPr>
            <a:r>
              <a:rPr kumimoji="1" lang="en-US" altLang="ko-Kore-KR" dirty="0" err="1"/>
              <a:t>MinIO</a:t>
            </a:r>
            <a:r>
              <a:rPr kumimoji="1" lang="en-US" altLang="ko-Kore-KR" dirty="0"/>
              <a:t> K8S Operator -&gt;  able to Deploy </a:t>
            </a:r>
            <a:r>
              <a:rPr kumimoji="1" lang="en-US" altLang="ko-Kore-KR" dirty="0" err="1"/>
              <a:t>MinIO</a:t>
            </a:r>
            <a:r>
              <a:rPr kumimoji="1" lang="en-US" altLang="ko-Kore-KR" dirty="0"/>
              <a:t> Tenants  in Hybrid Cloud Env</a:t>
            </a:r>
          </a:p>
          <a:p>
            <a:pPr lvl="2"/>
            <a:r>
              <a:rPr kumimoji="1" lang="en-US" altLang="ko-Kore-KR" dirty="0"/>
              <a:t>	- </a:t>
            </a:r>
            <a:r>
              <a:rPr lang="en" altLang="ko-Kore-KR" b="1" dirty="0"/>
              <a:t>CRD</a:t>
            </a:r>
            <a:r>
              <a:rPr lang="en" altLang="ko-Kore-KR" dirty="0"/>
              <a:t>(Custom Resource Definitions)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K8S Custom Resource</a:t>
            </a:r>
            <a:endParaRPr lang="en" altLang="ko-Kore-KR" dirty="0"/>
          </a:p>
          <a:p>
            <a:pPr lvl="2"/>
            <a:r>
              <a:rPr kumimoji="1" lang="en" altLang="ko-Kore-KR" dirty="0"/>
              <a:t>	</a:t>
            </a:r>
            <a:endParaRPr kumimoji="1" lang="en-US" altLang="ko-Kore-KR" dirty="0"/>
          </a:p>
          <a:p>
            <a:pPr lvl="2"/>
            <a:r>
              <a:rPr kumimoji="1" lang="en-US" altLang="ko-Kore-KR" dirty="0"/>
              <a:t>Use </a:t>
            </a:r>
            <a:r>
              <a:rPr kumimoji="1" lang="en-US" altLang="ko-Kore-KR" dirty="0" err="1"/>
              <a:t>Krew</a:t>
            </a:r>
            <a:r>
              <a:rPr kumimoji="1" lang="en-US" altLang="ko-Kore-KR" dirty="0"/>
              <a:t> Plugin Manager</a:t>
            </a:r>
          </a:p>
          <a:p>
            <a:pPr marL="285750" lvl="2" indent="-285750">
              <a:buFontTx/>
              <a:buChar char="-"/>
            </a:pPr>
            <a:r>
              <a:rPr kumimoji="1" lang="en-US" altLang="ko-Kore-KR" dirty="0" err="1"/>
              <a:t>DirectCSI</a:t>
            </a:r>
            <a:r>
              <a:rPr kumimoji="1" lang="en-US" altLang="ko-Kore-KR" dirty="0"/>
              <a:t> : Creating Local PV, to ensure best object storage performance</a:t>
            </a:r>
          </a:p>
          <a:p>
            <a:pPr marL="285750" lvl="2" indent="-285750">
              <a:buFontTx/>
              <a:buChar char="-"/>
            </a:pPr>
            <a:endParaRPr kumimoji="1" lang="en-US" altLang="ko-Kore-KR" dirty="0"/>
          </a:p>
          <a:p>
            <a:pPr marL="285750" lvl="3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endParaRPr lang="en" altLang="ko-Kore-KR" dirty="0"/>
          </a:p>
          <a:p>
            <a:pPr lvl="1"/>
            <a:endParaRPr lang="en" altLang="ko-Kore-KR" dirty="0"/>
          </a:p>
          <a:p>
            <a:pPr marL="285750" indent="-285750">
              <a:buFontTx/>
              <a:buChar char="-"/>
            </a:pPr>
            <a:endParaRPr lang="en" altLang="ko-Kore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75992F3-1CB1-9360-F1A6-6E8A07699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28" y="2987899"/>
            <a:ext cx="5435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99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MinIO</a:t>
            </a:r>
            <a:r>
              <a:rPr lang="en-US" dirty="0"/>
              <a:t> on K8S Setting</a:t>
            </a:r>
            <a:endParaRPr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75992F3-1CB1-9360-F1A6-6E8A07699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8" y="2987899"/>
            <a:ext cx="5435600" cy="3060700"/>
          </a:xfrm>
          <a:prstGeom prst="rect">
            <a:avLst/>
          </a:prstGeom>
        </p:spPr>
      </p:pic>
      <p:pic>
        <p:nvPicPr>
          <p:cNvPr id="3" name="그림 2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F03A31C4-D765-D65C-39C3-552A1446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88" y="1299827"/>
            <a:ext cx="6197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82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451667" y="-25736"/>
            <a:ext cx="116219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altLang="ko-Kore-KR" dirty="0"/>
              <a:t>Cloud Native Data Lakehouse with IoT Data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33A6BE-3B2D-5114-6BEE-F50AEB30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68" y="940658"/>
            <a:ext cx="4505330" cy="2761331"/>
          </a:xfrm>
          <a:prstGeom prst="rect">
            <a:avLst/>
          </a:prstGeom>
        </p:spPr>
      </p:pic>
      <p:pic>
        <p:nvPicPr>
          <p:cNvPr id="7" name="Google Shape;883;p61">
            <a:extLst>
              <a:ext uri="{FF2B5EF4-FFF2-40B4-BE49-F238E27FC236}">
                <a16:creationId xmlns:a16="http://schemas.microsoft.com/office/drawing/2014/main" id="{E2EE4180-DA3D-B79C-EE3F-E9DAB997C9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2330" y="3701989"/>
            <a:ext cx="4415163" cy="304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텍스트, 비행기, 항공기, 실외이(가) 표시된 사진&#10;&#10;자동 생성된 설명">
            <a:extLst>
              <a:ext uri="{FF2B5EF4-FFF2-40B4-BE49-F238E27FC236}">
                <a16:creationId xmlns:a16="http://schemas.microsoft.com/office/drawing/2014/main" id="{66955108-7E27-E528-F9E6-B1287B3AC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201" y="3968319"/>
            <a:ext cx="3851087" cy="27613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9DA875-0B89-1FC2-8217-10ADB2D5F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330" y="940658"/>
            <a:ext cx="4629290" cy="27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2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Last Topic (Old)</a:t>
            </a:r>
            <a:endParaRPr/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8284" y="1192876"/>
            <a:ext cx="9132789" cy="566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296" y="4961931"/>
            <a:ext cx="1002576" cy="38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4168" y="4873339"/>
            <a:ext cx="538172" cy="53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6196" y="5558789"/>
            <a:ext cx="86677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7">
            <a:alphaModFix/>
          </a:blip>
          <a:srcRect l="28757" t="16888" r="30034" b="15557"/>
          <a:stretch/>
        </p:blipFill>
        <p:spPr>
          <a:xfrm>
            <a:off x="6796423" y="5574982"/>
            <a:ext cx="495917" cy="50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90192" y="5558789"/>
            <a:ext cx="1143607" cy="51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9637" y="6266497"/>
            <a:ext cx="408035" cy="40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34507" y="6188869"/>
            <a:ext cx="619748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64982" y="3160703"/>
            <a:ext cx="414627" cy="57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87584" y="4303917"/>
            <a:ext cx="569422" cy="56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 rotWithShape="1">
          <a:blip r:embed="rId13">
            <a:alphaModFix/>
          </a:blip>
          <a:srcRect l="18040" t="9205" r="15117" b="21983"/>
          <a:stretch/>
        </p:blipFill>
        <p:spPr>
          <a:xfrm>
            <a:off x="9924202" y="2492223"/>
            <a:ext cx="911437" cy="60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30184" y="5093452"/>
            <a:ext cx="1322537" cy="46533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/>
          <p:nvPr/>
        </p:nvSpPr>
        <p:spPr>
          <a:xfrm>
            <a:off x="2257006" y="1299827"/>
            <a:ext cx="7511834" cy="411168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451667" y="-25736"/>
            <a:ext cx="116219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altLang="ko-Kore-KR" dirty="0"/>
              <a:t>Cloud Native Data Lakehouse with IoT Data</a:t>
            </a:r>
            <a:endParaRPr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FCFCFEC-1AC7-15C1-51A5-7A5DBB0E89EF}"/>
              </a:ext>
            </a:extLst>
          </p:cNvPr>
          <p:cNvSpPr/>
          <p:nvPr/>
        </p:nvSpPr>
        <p:spPr>
          <a:xfrm>
            <a:off x="4873840" y="1049875"/>
            <a:ext cx="4515459" cy="38727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0DCF776-F726-001D-05A1-55E212502785}"/>
              </a:ext>
            </a:extLst>
          </p:cNvPr>
          <p:cNvSpPr/>
          <p:nvPr/>
        </p:nvSpPr>
        <p:spPr>
          <a:xfrm>
            <a:off x="302391" y="2457254"/>
            <a:ext cx="4243526" cy="24631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3DCF6D-5BFA-5F07-ADCC-47FBD483E179}"/>
              </a:ext>
            </a:extLst>
          </p:cNvPr>
          <p:cNvSpPr/>
          <p:nvPr/>
        </p:nvSpPr>
        <p:spPr>
          <a:xfrm>
            <a:off x="9522464" y="2665520"/>
            <a:ext cx="2142793" cy="2254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5A7B18-B0FB-0A8C-D00D-3ADD70A177AA}"/>
              </a:ext>
            </a:extLst>
          </p:cNvPr>
          <p:cNvSpPr/>
          <p:nvPr/>
        </p:nvSpPr>
        <p:spPr>
          <a:xfrm>
            <a:off x="505483" y="4095573"/>
            <a:ext cx="3907269" cy="514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D05CD-1463-5F5E-6212-C9829AF99C5C}"/>
              </a:ext>
            </a:extLst>
          </p:cNvPr>
          <p:cNvSpPr txBox="1"/>
          <p:nvPr/>
        </p:nvSpPr>
        <p:spPr>
          <a:xfrm>
            <a:off x="2139215" y="5024012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Vehicles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A155A-AC2B-8985-D09C-084205A55D0A}"/>
              </a:ext>
            </a:extLst>
          </p:cNvPr>
          <p:cNvSpPr txBox="1"/>
          <p:nvPr/>
        </p:nvSpPr>
        <p:spPr>
          <a:xfrm>
            <a:off x="6630562" y="5024012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Server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DCEB4-5E1C-CD3A-C500-9B1BB1213875}"/>
              </a:ext>
            </a:extLst>
          </p:cNvPr>
          <p:cNvSpPr txBox="1"/>
          <p:nvPr/>
        </p:nvSpPr>
        <p:spPr>
          <a:xfrm>
            <a:off x="9706810" y="50240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3406AD-6BF3-0C3B-D679-B50872F066F2}"/>
              </a:ext>
            </a:extLst>
          </p:cNvPr>
          <p:cNvSpPr/>
          <p:nvPr/>
        </p:nvSpPr>
        <p:spPr>
          <a:xfrm>
            <a:off x="505483" y="3190051"/>
            <a:ext cx="977638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Siren</a:t>
            </a:r>
          </a:p>
          <a:p>
            <a:pPr algn="ctr"/>
            <a:r>
              <a:rPr kumimoji="1" lang="en-US" altLang="ko-Kore-KR" dirty="0"/>
              <a:t>Sound</a:t>
            </a:r>
          </a:p>
          <a:p>
            <a:pPr algn="ctr"/>
            <a:r>
              <a:rPr kumimoji="1" lang="en-US" altLang="ko-Kore-KR" dirty="0"/>
              <a:t>Detection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E551C3-F166-2A7F-CB5B-BAF9BD4D7ECE}"/>
              </a:ext>
            </a:extLst>
          </p:cNvPr>
          <p:cNvSpPr txBox="1"/>
          <p:nvPr/>
        </p:nvSpPr>
        <p:spPr>
          <a:xfrm>
            <a:off x="1824167" y="4199136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Jetson Xavier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4E3F2F-0B30-A575-D39C-488B21FAB537}"/>
              </a:ext>
            </a:extLst>
          </p:cNvPr>
          <p:cNvSpPr/>
          <p:nvPr/>
        </p:nvSpPr>
        <p:spPr>
          <a:xfrm>
            <a:off x="1483121" y="3190051"/>
            <a:ext cx="1152760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Ambulance</a:t>
            </a:r>
          </a:p>
          <a:p>
            <a:pPr algn="ctr"/>
            <a:r>
              <a:rPr kumimoji="1" lang="en-US" altLang="ko-Kore-KR" dirty="0"/>
              <a:t>Detection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E462D5-DED5-0A2F-0C0B-3DB3E6B03B56}"/>
              </a:ext>
            </a:extLst>
          </p:cNvPr>
          <p:cNvSpPr/>
          <p:nvPr/>
        </p:nvSpPr>
        <p:spPr>
          <a:xfrm>
            <a:off x="2635881" y="3190051"/>
            <a:ext cx="1152760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Collision</a:t>
            </a:r>
          </a:p>
          <a:p>
            <a:pPr algn="ctr"/>
            <a:r>
              <a:rPr kumimoji="1" lang="en-US" altLang="ko-Kore-KR" dirty="0"/>
              <a:t>Avoidance</a:t>
            </a:r>
          </a:p>
          <a:p>
            <a:pPr algn="ctr"/>
            <a:r>
              <a:rPr kumimoji="1" lang="en-US" altLang="ko-Kore-KR" dirty="0"/>
              <a:t>Algorithm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FEAE13-CB27-ECFC-B68D-A1EC249027D7}"/>
              </a:ext>
            </a:extLst>
          </p:cNvPr>
          <p:cNvSpPr/>
          <p:nvPr/>
        </p:nvSpPr>
        <p:spPr>
          <a:xfrm>
            <a:off x="3788641" y="3190051"/>
            <a:ext cx="381739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GPS</a:t>
            </a:r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AF4F63-31FF-3572-D063-7F8352569C45}"/>
              </a:ext>
            </a:extLst>
          </p:cNvPr>
          <p:cNvSpPr/>
          <p:nvPr/>
        </p:nvSpPr>
        <p:spPr>
          <a:xfrm>
            <a:off x="5054932" y="4095573"/>
            <a:ext cx="4145512" cy="514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03A10-B88D-6AFD-646E-68CA7AD0081F}"/>
              </a:ext>
            </a:extLst>
          </p:cNvPr>
          <p:cNvSpPr txBox="1"/>
          <p:nvPr/>
        </p:nvSpPr>
        <p:spPr>
          <a:xfrm>
            <a:off x="6393733" y="4199137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Ubuntu PC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8CF161-44CF-0550-DE0B-1DD7F98D7C0A}"/>
              </a:ext>
            </a:extLst>
          </p:cNvPr>
          <p:cNvSpPr/>
          <p:nvPr/>
        </p:nvSpPr>
        <p:spPr>
          <a:xfrm>
            <a:off x="9609934" y="4095573"/>
            <a:ext cx="1853805" cy="514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18666-8E6E-48F8-531F-DEECF6CC2BC8}"/>
              </a:ext>
            </a:extLst>
          </p:cNvPr>
          <p:cNvSpPr txBox="1"/>
          <p:nvPr/>
        </p:nvSpPr>
        <p:spPr>
          <a:xfrm>
            <a:off x="10311302" y="4199137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RPI4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94305-6670-6CAD-2496-0C5AA1BEBA4B}"/>
              </a:ext>
            </a:extLst>
          </p:cNvPr>
          <p:cNvSpPr txBox="1"/>
          <p:nvPr/>
        </p:nvSpPr>
        <p:spPr>
          <a:xfrm>
            <a:off x="9814756" y="5024012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Ambulance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32D1C26-D9C4-A459-0435-CAACD271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1" y="2910782"/>
            <a:ext cx="360282" cy="3602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0953486-A64B-44BB-3D93-E15EC341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70" y="2910782"/>
            <a:ext cx="360282" cy="3602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E70D6E-CBB2-0511-B95C-610F15AC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93" y="2906346"/>
            <a:ext cx="360282" cy="3602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C86E67-84E8-7B8E-D451-EA56B0DBE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42" y="2914870"/>
            <a:ext cx="360282" cy="3602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F90FD5-C9DB-D8E8-41BF-EE7C564E8CB5}"/>
              </a:ext>
            </a:extLst>
          </p:cNvPr>
          <p:cNvSpPr/>
          <p:nvPr/>
        </p:nvSpPr>
        <p:spPr>
          <a:xfrm>
            <a:off x="5054932" y="3190051"/>
            <a:ext cx="2400306" cy="90552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MinIO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Cluster</a:t>
            </a:r>
            <a:endParaRPr kumimoji="1" lang="ko-Kore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5ED8B7F-537F-049A-AFA3-A2E097278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62" y="2301332"/>
            <a:ext cx="630315" cy="6127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8316CF6-1694-F4B2-DE91-D3902C05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227" y="873035"/>
            <a:ext cx="630315" cy="61276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6871DF-4A30-FFFB-7BAD-24B8E91D6370}"/>
              </a:ext>
            </a:extLst>
          </p:cNvPr>
          <p:cNvSpPr/>
          <p:nvPr/>
        </p:nvSpPr>
        <p:spPr>
          <a:xfrm>
            <a:off x="6551307" y="1631489"/>
            <a:ext cx="2107269" cy="90552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K8S </a:t>
            </a:r>
          </a:p>
          <a:p>
            <a:pPr algn="ctr"/>
            <a:r>
              <a:rPr kumimoji="1" lang="en-US" altLang="ko-Kore-KR" dirty="0"/>
              <a:t>Native</a:t>
            </a:r>
          </a:p>
          <a:p>
            <a:pPr algn="ctr"/>
            <a:r>
              <a:rPr kumimoji="1" lang="en-US" altLang="ko-Kore-KR" dirty="0"/>
              <a:t>Spark</a:t>
            </a:r>
          </a:p>
          <a:p>
            <a:pPr algn="ctr"/>
            <a:r>
              <a:rPr kumimoji="1" lang="en-US" altLang="ko-Kore-KR" dirty="0"/>
              <a:t>Cluster</a:t>
            </a:r>
            <a:endParaRPr kumimoji="1" lang="ko-Kore-KR" altLang="en-US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1606AA-E934-D705-13DF-4A8D4742DCA4}"/>
              </a:ext>
            </a:extLst>
          </p:cNvPr>
          <p:cNvCxnSpPr>
            <a:cxnSpLocks/>
          </p:cNvCxnSpPr>
          <p:nvPr/>
        </p:nvCxnSpPr>
        <p:spPr>
          <a:xfrm>
            <a:off x="7337602" y="2524817"/>
            <a:ext cx="0" cy="6652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D7B13CD-A68A-A17F-A3B2-56468B6CA70C}"/>
              </a:ext>
            </a:extLst>
          </p:cNvPr>
          <p:cNvSpPr/>
          <p:nvPr/>
        </p:nvSpPr>
        <p:spPr>
          <a:xfrm>
            <a:off x="7455242" y="3190051"/>
            <a:ext cx="1361376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Location</a:t>
            </a:r>
          </a:p>
          <a:p>
            <a:pPr algn="ctr"/>
            <a:r>
              <a:rPr kumimoji="1" lang="en-US" altLang="ko-Kore-KR" dirty="0"/>
              <a:t>Calculation</a:t>
            </a:r>
            <a:endParaRPr kumimoji="1" lang="ko-Kore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9871032-D999-51B0-DB2C-680D4504C214}"/>
              </a:ext>
            </a:extLst>
          </p:cNvPr>
          <p:cNvSpPr/>
          <p:nvPr/>
        </p:nvSpPr>
        <p:spPr>
          <a:xfrm>
            <a:off x="9620912" y="3190051"/>
            <a:ext cx="381739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GPS</a:t>
            </a:r>
            <a:endParaRPr kumimoji="1" lang="ko-Kore-KR" altLang="en-US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C4BC09C-057A-5326-D720-BE2FBAAD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610" y="2857104"/>
            <a:ext cx="360282" cy="360282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DE88CA7-6BA9-86C6-0207-5012A5EA81D3}"/>
              </a:ext>
            </a:extLst>
          </p:cNvPr>
          <p:cNvCxnSpPr>
            <a:cxnSpLocks/>
          </p:cNvCxnSpPr>
          <p:nvPr/>
        </p:nvCxnSpPr>
        <p:spPr>
          <a:xfrm>
            <a:off x="7665786" y="2532146"/>
            <a:ext cx="0" cy="6652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5" name="직선 연결선[R] 904">
            <a:extLst>
              <a:ext uri="{FF2B5EF4-FFF2-40B4-BE49-F238E27FC236}">
                <a16:creationId xmlns:a16="http://schemas.microsoft.com/office/drawing/2014/main" id="{A5F9E38D-1615-25BB-108A-A6B8A9678497}"/>
              </a:ext>
            </a:extLst>
          </p:cNvPr>
          <p:cNvCxnSpPr>
            <a:stCxn id="30" idx="0"/>
          </p:cNvCxnSpPr>
          <p:nvPr/>
        </p:nvCxnSpPr>
        <p:spPr>
          <a:xfrm flipV="1">
            <a:off x="3964383" y="2084250"/>
            <a:ext cx="0" cy="8306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E6939D1-5809-1A90-12BB-9DA6C59803AB}"/>
              </a:ext>
            </a:extLst>
          </p:cNvPr>
          <p:cNvCxnSpPr/>
          <p:nvPr/>
        </p:nvCxnSpPr>
        <p:spPr>
          <a:xfrm flipV="1">
            <a:off x="9829380" y="2075726"/>
            <a:ext cx="0" cy="8306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직선 화살표 연결선 906">
            <a:extLst>
              <a:ext uri="{FF2B5EF4-FFF2-40B4-BE49-F238E27FC236}">
                <a16:creationId xmlns:a16="http://schemas.microsoft.com/office/drawing/2014/main" id="{C4C097B9-C8B6-A07E-61D4-6D311C732B27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964383" y="2084250"/>
            <a:ext cx="2586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362181D-58A1-8266-712F-908B55C5767B}"/>
              </a:ext>
            </a:extLst>
          </p:cNvPr>
          <p:cNvCxnSpPr>
            <a:cxnSpLocks/>
          </p:cNvCxnSpPr>
          <p:nvPr/>
        </p:nvCxnSpPr>
        <p:spPr>
          <a:xfrm flipH="1">
            <a:off x="8658578" y="2084250"/>
            <a:ext cx="1170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>
            <a:extLst>
              <a:ext uri="{FF2B5EF4-FFF2-40B4-BE49-F238E27FC236}">
                <a16:creationId xmlns:a16="http://schemas.microsoft.com/office/drawing/2014/main" id="{B7EC13CA-01D2-2883-049A-709E19649A05}"/>
              </a:ext>
            </a:extLst>
          </p:cNvPr>
          <p:cNvCxnSpPr>
            <a:cxnSpLocks/>
          </p:cNvCxnSpPr>
          <p:nvPr/>
        </p:nvCxnSpPr>
        <p:spPr>
          <a:xfrm flipH="1">
            <a:off x="780241" y="5858680"/>
            <a:ext cx="70288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3C29415-6A7D-2D51-F699-54173FEA168A}"/>
              </a:ext>
            </a:extLst>
          </p:cNvPr>
          <p:cNvSpPr txBox="1"/>
          <p:nvPr/>
        </p:nvSpPr>
        <p:spPr>
          <a:xfrm>
            <a:off x="1643302" y="5704791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GPS Data</a:t>
            </a:r>
            <a:endParaRPr kumimoji="1" lang="ko-Kore-KR" altLang="en-US" dirty="0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9265160B-4E7B-2B68-99E2-7AECBD29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01" y="2906346"/>
            <a:ext cx="360282" cy="360282"/>
          </a:xfrm>
          <a:prstGeom prst="rect">
            <a:avLst/>
          </a:prstGeom>
        </p:spPr>
      </p:pic>
      <p:cxnSp>
        <p:nvCxnSpPr>
          <p:cNvPr id="914" name="꺾인 연결선[E] 913">
            <a:extLst>
              <a:ext uri="{FF2B5EF4-FFF2-40B4-BE49-F238E27FC236}">
                <a16:creationId xmlns:a16="http://schemas.microsoft.com/office/drawing/2014/main" id="{A91D0937-4035-F27A-8D95-D89FAC4B440B}"/>
              </a:ext>
            </a:extLst>
          </p:cNvPr>
          <p:cNvCxnSpPr>
            <a:stCxn id="77" idx="0"/>
            <a:endCxn id="29" idx="0"/>
          </p:cNvCxnSpPr>
          <p:nvPr/>
        </p:nvCxnSpPr>
        <p:spPr>
          <a:xfrm rot="16200000" flipV="1">
            <a:off x="5522830" y="576951"/>
            <a:ext cx="283705" cy="4942496"/>
          </a:xfrm>
          <a:prstGeom prst="bentConnector3">
            <a:avLst>
              <a:gd name="adj1" fmla="val 1805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CEAB2A88-D1E2-C6DB-81D9-5EBA9046446A}"/>
              </a:ext>
            </a:extLst>
          </p:cNvPr>
          <p:cNvCxnSpPr>
            <a:cxnSpLocks/>
            <a:stCxn id="77" idx="0"/>
            <a:endCxn id="28" idx="0"/>
          </p:cNvCxnSpPr>
          <p:nvPr/>
        </p:nvCxnSpPr>
        <p:spPr>
          <a:xfrm rot="16200000" flipV="1">
            <a:off x="4994887" y="49007"/>
            <a:ext cx="279269" cy="6002819"/>
          </a:xfrm>
          <a:prstGeom prst="bentConnector3">
            <a:avLst>
              <a:gd name="adj1" fmla="val 18185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D1436E75-D43D-AFDC-927F-DFFCD8D6FE5C}"/>
              </a:ext>
            </a:extLst>
          </p:cNvPr>
          <p:cNvCxnSpPr>
            <a:cxnSpLocks/>
            <a:stCxn id="77" idx="0"/>
            <a:endCxn id="26" idx="0"/>
          </p:cNvCxnSpPr>
          <p:nvPr/>
        </p:nvCxnSpPr>
        <p:spPr>
          <a:xfrm rot="16200000" flipV="1">
            <a:off x="4415997" y="-529882"/>
            <a:ext cx="279269" cy="7160598"/>
          </a:xfrm>
          <a:prstGeom prst="bentConnector3">
            <a:avLst>
              <a:gd name="adj1" fmla="val 18185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>
            <a:extLst>
              <a:ext uri="{FF2B5EF4-FFF2-40B4-BE49-F238E27FC236}">
                <a16:creationId xmlns:a16="http://schemas.microsoft.com/office/drawing/2014/main" id="{0D47BE27-7C1A-B2C9-8FFA-189057788DFB}"/>
              </a:ext>
            </a:extLst>
          </p:cNvPr>
          <p:cNvCxnSpPr>
            <a:cxnSpLocks/>
          </p:cNvCxnSpPr>
          <p:nvPr/>
        </p:nvCxnSpPr>
        <p:spPr>
          <a:xfrm flipH="1">
            <a:off x="804033" y="6202991"/>
            <a:ext cx="7028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FED868B-FBA3-886D-7825-085CF0C8C92C}"/>
              </a:ext>
            </a:extLst>
          </p:cNvPr>
          <p:cNvSpPr txBox="1"/>
          <p:nvPr/>
        </p:nvSpPr>
        <p:spPr>
          <a:xfrm>
            <a:off x="1675099" y="6012568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Control Signal</a:t>
            </a:r>
            <a:endParaRPr kumimoji="1" lang="ko-Kore-KR" altLang="en-US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53DABA3-28E0-F468-9A17-B24D2FCBA40D}"/>
              </a:ext>
            </a:extLst>
          </p:cNvPr>
          <p:cNvSpPr/>
          <p:nvPr/>
        </p:nvSpPr>
        <p:spPr>
          <a:xfrm>
            <a:off x="10013629" y="3206962"/>
            <a:ext cx="583814" cy="8886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4D50C5F3-3DE9-64E7-93AF-EC933CF34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847" y="2837098"/>
            <a:ext cx="453648" cy="360282"/>
          </a:xfrm>
          <a:prstGeom prst="rect">
            <a:avLst/>
          </a:prstGeom>
        </p:spPr>
      </p:pic>
      <p:pic>
        <p:nvPicPr>
          <p:cNvPr id="921" name="그림 920">
            <a:extLst>
              <a:ext uri="{FF2B5EF4-FFF2-40B4-BE49-F238E27FC236}">
                <a16:creationId xmlns:a16="http://schemas.microsoft.com/office/drawing/2014/main" id="{6FB99D81-BBC7-717B-86EA-DFAF8D2E9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668" y="2869938"/>
            <a:ext cx="530097" cy="5300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3D05BEA9-08EC-0E80-FB9C-81586ECAF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688" y="1064078"/>
            <a:ext cx="1043996" cy="5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8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451667" y="-25736"/>
            <a:ext cx="116219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altLang="ko-Kore-KR" dirty="0"/>
              <a:t>Cloud Native Data Lakehouse with IoT Data</a:t>
            </a:r>
            <a:endParaRPr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FCFCFEC-1AC7-15C1-51A5-7A5DBB0E89EF}"/>
              </a:ext>
            </a:extLst>
          </p:cNvPr>
          <p:cNvSpPr/>
          <p:nvPr/>
        </p:nvSpPr>
        <p:spPr>
          <a:xfrm>
            <a:off x="4873840" y="1020798"/>
            <a:ext cx="4515459" cy="39018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3DCF6D-5BFA-5F07-ADCC-47FBD483E179}"/>
              </a:ext>
            </a:extLst>
          </p:cNvPr>
          <p:cNvSpPr/>
          <p:nvPr/>
        </p:nvSpPr>
        <p:spPr>
          <a:xfrm>
            <a:off x="9522464" y="2665520"/>
            <a:ext cx="2142793" cy="2254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A155A-AC2B-8985-D09C-084205A55D0A}"/>
              </a:ext>
            </a:extLst>
          </p:cNvPr>
          <p:cNvSpPr txBox="1"/>
          <p:nvPr/>
        </p:nvSpPr>
        <p:spPr>
          <a:xfrm>
            <a:off x="6630562" y="5024012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Server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DCEB4-5E1C-CD3A-C500-9B1BB1213875}"/>
              </a:ext>
            </a:extLst>
          </p:cNvPr>
          <p:cNvSpPr txBox="1"/>
          <p:nvPr/>
        </p:nvSpPr>
        <p:spPr>
          <a:xfrm>
            <a:off x="9706810" y="50240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AF4F63-31FF-3572-D063-7F8352569C45}"/>
              </a:ext>
            </a:extLst>
          </p:cNvPr>
          <p:cNvSpPr/>
          <p:nvPr/>
        </p:nvSpPr>
        <p:spPr>
          <a:xfrm>
            <a:off x="5054932" y="4095573"/>
            <a:ext cx="4145512" cy="514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03A10-B88D-6AFD-646E-68CA7AD0081F}"/>
              </a:ext>
            </a:extLst>
          </p:cNvPr>
          <p:cNvSpPr txBox="1"/>
          <p:nvPr/>
        </p:nvSpPr>
        <p:spPr>
          <a:xfrm>
            <a:off x="6393733" y="4199137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Ubuntu PC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8CF161-44CF-0550-DE0B-1DD7F98D7C0A}"/>
              </a:ext>
            </a:extLst>
          </p:cNvPr>
          <p:cNvSpPr/>
          <p:nvPr/>
        </p:nvSpPr>
        <p:spPr>
          <a:xfrm>
            <a:off x="9609934" y="4095573"/>
            <a:ext cx="1853805" cy="514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18666-8E6E-48F8-531F-DEECF6CC2BC8}"/>
              </a:ext>
            </a:extLst>
          </p:cNvPr>
          <p:cNvSpPr txBox="1"/>
          <p:nvPr/>
        </p:nvSpPr>
        <p:spPr>
          <a:xfrm>
            <a:off x="10311302" y="4199137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RPI4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94305-6670-6CAD-2496-0C5AA1BEBA4B}"/>
              </a:ext>
            </a:extLst>
          </p:cNvPr>
          <p:cNvSpPr txBox="1"/>
          <p:nvPr/>
        </p:nvSpPr>
        <p:spPr>
          <a:xfrm>
            <a:off x="9814756" y="5024012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Ambulance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F90FD5-C9DB-D8E8-41BF-EE7C564E8CB5}"/>
              </a:ext>
            </a:extLst>
          </p:cNvPr>
          <p:cNvSpPr/>
          <p:nvPr/>
        </p:nvSpPr>
        <p:spPr>
          <a:xfrm>
            <a:off x="5054932" y="3190051"/>
            <a:ext cx="2400306" cy="90552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MinIO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Cluster</a:t>
            </a:r>
            <a:endParaRPr kumimoji="1" lang="ko-Kore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8316CF6-1694-F4B2-DE91-D3902C05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227" y="873035"/>
            <a:ext cx="630315" cy="61276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6871DF-4A30-FFFB-7BAD-24B8E91D6370}"/>
              </a:ext>
            </a:extLst>
          </p:cNvPr>
          <p:cNvSpPr/>
          <p:nvPr/>
        </p:nvSpPr>
        <p:spPr>
          <a:xfrm>
            <a:off x="6551307" y="1631489"/>
            <a:ext cx="2107269" cy="90552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K8S </a:t>
            </a:r>
          </a:p>
          <a:p>
            <a:pPr algn="ctr"/>
            <a:r>
              <a:rPr kumimoji="1" lang="en-US" altLang="ko-Kore-KR" dirty="0"/>
              <a:t>Native</a:t>
            </a:r>
          </a:p>
          <a:p>
            <a:pPr algn="ctr"/>
            <a:r>
              <a:rPr kumimoji="1" lang="en-US" altLang="ko-Kore-KR" dirty="0"/>
              <a:t>Spark</a:t>
            </a:r>
          </a:p>
          <a:p>
            <a:pPr algn="ctr"/>
            <a:r>
              <a:rPr kumimoji="1" lang="en-US" altLang="ko-Kore-KR" dirty="0"/>
              <a:t>Cluster</a:t>
            </a:r>
            <a:endParaRPr kumimoji="1" lang="ko-Kore-KR" altLang="en-US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1606AA-E934-D705-13DF-4A8D4742DCA4}"/>
              </a:ext>
            </a:extLst>
          </p:cNvPr>
          <p:cNvCxnSpPr>
            <a:cxnSpLocks/>
          </p:cNvCxnSpPr>
          <p:nvPr/>
        </p:nvCxnSpPr>
        <p:spPr>
          <a:xfrm>
            <a:off x="7337602" y="2524817"/>
            <a:ext cx="0" cy="6652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D7B13CD-A68A-A17F-A3B2-56468B6CA70C}"/>
              </a:ext>
            </a:extLst>
          </p:cNvPr>
          <p:cNvSpPr/>
          <p:nvPr/>
        </p:nvSpPr>
        <p:spPr>
          <a:xfrm>
            <a:off x="7455242" y="3190051"/>
            <a:ext cx="1361376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Location</a:t>
            </a:r>
          </a:p>
          <a:p>
            <a:pPr algn="ctr"/>
            <a:r>
              <a:rPr kumimoji="1" lang="en-US" altLang="ko-Kore-KR" dirty="0"/>
              <a:t>Calculation</a:t>
            </a:r>
            <a:endParaRPr kumimoji="1" lang="ko-Kore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9871032-D999-51B0-DB2C-680D4504C214}"/>
              </a:ext>
            </a:extLst>
          </p:cNvPr>
          <p:cNvSpPr/>
          <p:nvPr/>
        </p:nvSpPr>
        <p:spPr>
          <a:xfrm>
            <a:off x="9620912" y="3190051"/>
            <a:ext cx="381739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GP</a:t>
            </a:r>
            <a:r>
              <a:rPr kumimoji="1" lang="en-US" altLang="ko-Kore-KR" dirty="0"/>
              <a:t>S</a:t>
            </a:r>
            <a:endParaRPr kumimoji="1" lang="ko-Kore-KR" altLang="en-US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C4BC09C-057A-5326-D720-BE2FBAAD2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10" y="2857104"/>
            <a:ext cx="360282" cy="360282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DE88CA7-6BA9-86C6-0207-5012A5EA81D3}"/>
              </a:ext>
            </a:extLst>
          </p:cNvPr>
          <p:cNvCxnSpPr>
            <a:cxnSpLocks/>
          </p:cNvCxnSpPr>
          <p:nvPr/>
        </p:nvCxnSpPr>
        <p:spPr>
          <a:xfrm>
            <a:off x="7665786" y="2532146"/>
            <a:ext cx="0" cy="6652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E6939D1-5809-1A90-12BB-9DA6C59803AB}"/>
              </a:ext>
            </a:extLst>
          </p:cNvPr>
          <p:cNvCxnSpPr/>
          <p:nvPr/>
        </p:nvCxnSpPr>
        <p:spPr>
          <a:xfrm flipV="1">
            <a:off x="9829380" y="2075726"/>
            <a:ext cx="0" cy="8306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362181D-58A1-8266-712F-908B55C5767B}"/>
              </a:ext>
            </a:extLst>
          </p:cNvPr>
          <p:cNvCxnSpPr>
            <a:cxnSpLocks/>
          </p:cNvCxnSpPr>
          <p:nvPr/>
        </p:nvCxnSpPr>
        <p:spPr>
          <a:xfrm flipH="1">
            <a:off x="8658578" y="2084250"/>
            <a:ext cx="1170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그림 97">
            <a:extLst>
              <a:ext uri="{FF2B5EF4-FFF2-40B4-BE49-F238E27FC236}">
                <a16:creationId xmlns:a16="http://schemas.microsoft.com/office/drawing/2014/main" id="{9265160B-4E7B-2B68-99E2-7AECBD290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001" y="2906346"/>
            <a:ext cx="360282" cy="360282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53DABA3-28E0-F468-9A17-B24D2FCBA40D}"/>
              </a:ext>
            </a:extLst>
          </p:cNvPr>
          <p:cNvSpPr/>
          <p:nvPr/>
        </p:nvSpPr>
        <p:spPr>
          <a:xfrm>
            <a:off x="10013629" y="3206962"/>
            <a:ext cx="583814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4D50C5F3-3DE9-64E7-93AF-EC933CF3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847" y="2837098"/>
            <a:ext cx="453648" cy="3602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03E1054-002A-7FE4-7CD7-85AA5F37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672" y="1548329"/>
            <a:ext cx="1349559" cy="94270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0A0D0B2-C9ED-4269-0F3F-54E94D424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899" y="1840604"/>
            <a:ext cx="1349559" cy="94270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1AF1F5C-82AB-954F-4417-525948F1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726" y="2143780"/>
            <a:ext cx="1349559" cy="942707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17A9E79-7189-4C59-33FC-7C4641297AA3}"/>
              </a:ext>
            </a:extLst>
          </p:cNvPr>
          <p:cNvCxnSpPr>
            <a:cxnSpLocks/>
          </p:cNvCxnSpPr>
          <p:nvPr/>
        </p:nvCxnSpPr>
        <p:spPr>
          <a:xfrm flipH="1">
            <a:off x="3797043" y="1840604"/>
            <a:ext cx="27542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417BD95-D467-1667-3DE1-07C844BDBEAC}"/>
              </a:ext>
            </a:extLst>
          </p:cNvPr>
          <p:cNvCxnSpPr>
            <a:cxnSpLocks/>
          </p:cNvCxnSpPr>
          <p:nvPr/>
        </p:nvCxnSpPr>
        <p:spPr>
          <a:xfrm flipH="1" flipV="1">
            <a:off x="4059458" y="2127362"/>
            <a:ext cx="2491849" cy="16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925DF56-49BD-A820-52BF-EB24F4FB70F0}"/>
              </a:ext>
            </a:extLst>
          </p:cNvPr>
          <p:cNvCxnSpPr>
            <a:cxnSpLocks/>
          </p:cNvCxnSpPr>
          <p:nvPr/>
        </p:nvCxnSpPr>
        <p:spPr>
          <a:xfrm flipH="1">
            <a:off x="4373424" y="2399404"/>
            <a:ext cx="21778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oogle Shape;883;p61">
            <a:extLst>
              <a:ext uri="{FF2B5EF4-FFF2-40B4-BE49-F238E27FC236}">
                <a16:creationId xmlns:a16="http://schemas.microsoft.com/office/drawing/2014/main" id="{18250E59-29E7-7EB6-43C5-B39BE536907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993" y="3423985"/>
            <a:ext cx="4415163" cy="304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9EDBE88-D8EB-ADFB-E16B-3FAE275E7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573" y="2885955"/>
            <a:ext cx="530097" cy="5300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8B15D1-4238-8F7A-223F-FA2C0EDC2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88" y="1062350"/>
            <a:ext cx="1043996" cy="5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38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451667" y="-25736"/>
            <a:ext cx="116219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 err="1"/>
              <a:t>MinIO</a:t>
            </a:r>
            <a:r>
              <a:rPr lang="en-US" dirty="0"/>
              <a:t> Setting (Not a Main Part) </a:t>
            </a:r>
            <a:endParaRPr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C4FACB1-5B74-6425-21F2-2FD5D19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181100"/>
            <a:ext cx="5524500" cy="2247900"/>
          </a:xfrm>
          <a:prstGeom prst="rect">
            <a:avLst/>
          </a:prstGeom>
        </p:spPr>
      </p:pic>
      <p:pic>
        <p:nvPicPr>
          <p:cNvPr id="27" name="그림 26" descr="텍스트, 명판, 영수증이(가) 표시된 사진&#10;&#10;자동 생성된 설명">
            <a:extLst>
              <a:ext uri="{FF2B5EF4-FFF2-40B4-BE49-F238E27FC236}">
                <a16:creationId xmlns:a16="http://schemas.microsoft.com/office/drawing/2014/main" id="{80749496-BAEA-8376-76C2-8E55FA98B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29" y="3429000"/>
            <a:ext cx="5524500" cy="3429000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17799255-A1E2-C118-1559-FDE253874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648" y="1181100"/>
            <a:ext cx="5722814" cy="456320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5E7215D-4C01-29E5-7898-7842309F2F2B}"/>
              </a:ext>
            </a:extLst>
          </p:cNvPr>
          <p:cNvSpPr txBox="1"/>
          <p:nvPr/>
        </p:nvSpPr>
        <p:spPr>
          <a:xfrm>
            <a:off x="6921368" y="5943601"/>
            <a:ext cx="44053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Each pod cannot Recognize Kubernetes-DNS Server</a:t>
            </a:r>
          </a:p>
          <a:p>
            <a:r>
              <a:rPr kumimoji="1" lang="en-US" altLang="ko-Kore-KR" dirty="0"/>
              <a:t>So, check CNI(Container Network Interface)</a:t>
            </a:r>
          </a:p>
          <a:p>
            <a:r>
              <a:rPr kumimoji="1" lang="en-US" altLang="ko-Kore-KR" dirty="0"/>
              <a:t>Replace CNI : weave-net -&gt; </a:t>
            </a:r>
            <a:r>
              <a:rPr lang="en" altLang="ko-Kore-KR" dirty="0"/>
              <a:t>Calico</a:t>
            </a:r>
          </a:p>
        </p:txBody>
      </p:sp>
    </p:spTree>
    <p:extLst>
      <p:ext uri="{BB962C8B-B14F-4D97-AF65-F5344CB8AC3E}">
        <p14:creationId xmlns:p14="http://schemas.microsoft.com/office/powerpoint/2010/main" val="2254133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451667" y="-25736"/>
            <a:ext cx="116219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altLang="ko-Kore-KR" dirty="0"/>
              <a:t>(Old) Cloud Native Data Lakehouse with IoT</a:t>
            </a:r>
            <a:endParaRPr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FCFCFEC-1AC7-15C1-51A5-7A5DBB0E89EF}"/>
              </a:ext>
            </a:extLst>
          </p:cNvPr>
          <p:cNvSpPr/>
          <p:nvPr/>
        </p:nvSpPr>
        <p:spPr>
          <a:xfrm>
            <a:off x="3279502" y="1173198"/>
            <a:ext cx="4515459" cy="39018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3DCF6D-5BFA-5F07-ADCC-47FBD483E179}"/>
              </a:ext>
            </a:extLst>
          </p:cNvPr>
          <p:cNvSpPr/>
          <p:nvPr/>
        </p:nvSpPr>
        <p:spPr>
          <a:xfrm>
            <a:off x="7928126" y="2817920"/>
            <a:ext cx="2142793" cy="2254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A155A-AC2B-8985-D09C-084205A55D0A}"/>
              </a:ext>
            </a:extLst>
          </p:cNvPr>
          <p:cNvSpPr txBox="1"/>
          <p:nvPr/>
        </p:nvSpPr>
        <p:spPr>
          <a:xfrm>
            <a:off x="5036224" y="5176412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Server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DCEB4-5E1C-CD3A-C500-9B1BB1213875}"/>
              </a:ext>
            </a:extLst>
          </p:cNvPr>
          <p:cNvSpPr txBox="1"/>
          <p:nvPr/>
        </p:nvSpPr>
        <p:spPr>
          <a:xfrm>
            <a:off x="8112472" y="51764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AF4F63-31FF-3572-D063-7F8352569C45}"/>
              </a:ext>
            </a:extLst>
          </p:cNvPr>
          <p:cNvSpPr/>
          <p:nvPr/>
        </p:nvSpPr>
        <p:spPr>
          <a:xfrm>
            <a:off x="3460594" y="4247973"/>
            <a:ext cx="4145512" cy="514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03A10-B88D-6AFD-646E-68CA7AD0081F}"/>
              </a:ext>
            </a:extLst>
          </p:cNvPr>
          <p:cNvSpPr txBox="1"/>
          <p:nvPr/>
        </p:nvSpPr>
        <p:spPr>
          <a:xfrm>
            <a:off x="4799395" y="4351537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Ubuntu PC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8CF161-44CF-0550-DE0B-1DD7F98D7C0A}"/>
              </a:ext>
            </a:extLst>
          </p:cNvPr>
          <p:cNvSpPr/>
          <p:nvPr/>
        </p:nvSpPr>
        <p:spPr>
          <a:xfrm>
            <a:off x="8015596" y="4247973"/>
            <a:ext cx="1853805" cy="514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18666-8E6E-48F8-531F-DEECF6CC2BC8}"/>
              </a:ext>
            </a:extLst>
          </p:cNvPr>
          <p:cNvSpPr txBox="1"/>
          <p:nvPr/>
        </p:nvSpPr>
        <p:spPr>
          <a:xfrm>
            <a:off x="8716964" y="4351537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RPI4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94305-6670-6CAD-2496-0C5AA1BEBA4B}"/>
              </a:ext>
            </a:extLst>
          </p:cNvPr>
          <p:cNvSpPr txBox="1"/>
          <p:nvPr/>
        </p:nvSpPr>
        <p:spPr>
          <a:xfrm>
            <a:off x="8220418" y="5176412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Ambulance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F90FD5-C9DB-D8E8-41BF-EE7C564E8CB5}"/>
              </a:ext>
            </a:extLst>
          </p:cNvPr>
          <p:cNvSpPr/>
          <p:nvPr/>
        </p:nvSpPr>
        <p:spPr>
          <a:xfrm>
            <a:off x="3460594" y="3342451"/>
            <a:ext cx="2400306" cy="90552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MinIO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Cluster</a:t>
            </a:r>
            <a:endParaRPr kumimoji="1" lang="ko-Kore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8316CF6-1694-F4B2-DE91-D3902C05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89" y="1025435"/>
            <a:ext cx="630315" cy="61276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6871DF-4A30-FFFB-7BAD-24B8E91D6370}"/>
              </a:ext>
            </a:extLst>
          </p:cNvPr>
          <p:cNvSpPr/>
          <p:nvPr/>
        </p:nvSpPr>
        <p:spPr>
          <a:xfrm>
            <a:off x="4956969" y="1783889"/>
            <a:ext cx="2107269" cy="90552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K8S </a:t>
            </a:r>
          </a:p>
          <a:p>
            <a:pPr algn="ctr"/>
            <a:r>
              <a:rPr kumimoji="1" lang="en-US" altLang="ko-Kore-KR" dirty="0"/>
              <a:t>Native</a:t>
            </a:r>
          </a:p>
          <a:p>
            <a:pPr algn="ctr"/>
            <a:r>
              <a:rPr kumimoji="1" lang="en-US" altLang="ko-Kore-KR" dirty="0"/>
              <a:t>Spark</a:t>
            </a:r>
          </a:p>
          <a:p>
            <a:pPr algn="ctr"/>
            <a:r>
              <a:rPr kumimoji="1" lang="en-US" altLang="ko-Kore-KR" dirty="0"/>
              <a:t>Cluster</a:t>
            </a:r>
            <a:endParaRPr kumimoji="1" lang="ko-Kore-KR" altLang="en-US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1606AA-E934-D705-13DF-4A8D4742DCA4}"/>
              </a:ext>
            </a:extLst>
          </p:cNvPr>
          <p:cNvCxnSpPr>
            <a:cxnSpLocks/>
          </p:cNvCxnSpPr>
          <p:nvPr/>
        </p:nvCxnSpPr>
        <p:spPr>
          <a:xfrm>
            <a:off x="5743264" y="2677217"/>
            <a:ext cx="0" cy="6652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D7B13CD-A68A-A17F-A3B2-56468B6CA70C}"/>
              </a:ext>
            </a:extLst>
          </p:cNvPr>
          <p:cNvSpPr/>
          <p:nvPr/>
        </p:nvSpPr>
        <p:spPr>
          <a:xfrm>
            <a:off x="5860904" y="3342451"/>
            <a:ext cx="1361376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Location</a:t>
            </a:r>
          </a:p>
          <a:p>
            <a:pPr algn="ctr"/>
            <a:r>
              <a:rPr kumimoji="1" lang="en-US" altLang="ko-Kore-KR" dirty="0"/>
              <a:t>Calculation</a:t>
            </a:r>
            <a:endParaRPr kumimoji="1" lang="ko-Kore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9871032-D999-51B0-DB2C-680D4504C214}"/>
              </a:ext>
            </a:extLst>
          </p:cNvPr>
          <p:cNvSpPr/>
          <p:nvPr/>
        </p:nvSpPr>
        <p:spPr>
          <a:xfrm>
            <a:off x="8026574" y="3342451"/>
            <a:ext cx="381739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GP</a:t>
            </a:r>
            <a:r>
              <a:rPr kumimoji="1" lang="en-US" altLang="ko-Kore-KR" dirty="0"/>
              <a:t>S</a:t>
            </a:r>
            <a:endParaRPr kumimoji="1" lang="ko-Kore-KR" altLang="en-US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C4BC09C-057A-5326-D720-BE2FBAAD2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72" y="3009504"/>
            <a:ext cx="360282" cy="360282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DE88CA7-6BA9-86C6-0207-5012A5EA81D3}"/>
              </a:ext>
            </a:extLst>
          </p:cNvPr>
          <p:cNvCxnSpPr>
            <a:cxnSpLocks/>
          </p:cNvCxnSpPr>
          <p:nvPr/>
        </p:nvCxnSpPr>
        <p:spPr>
          <a:xfrm>
            <a:off x="6071448" y="2684546"/>
            <a:ext cx="0" cy="6652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E6939D1-5809-1A90-12BB-9DA6C59803AB}"/>
              </a:ext>
            </a:extLst>
          </p:cNvPr>
          <p:cNvCxnSpPr/>
          <p:nvPr/>
        </p:nvCxnSpPr>
        <p:spPr>
          <a:xfrm flipV="1">
            <a:off x="8235042" y="2228126"/>
            <a:ext cx="0" cy="8306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362181D-58A1-8266-712F-908B55C5767B}"/>
              </a:ext>
            </a:extLst>
          </p:cNvPr>
          <p:cNvCxnSpPr>
            <a:cxnSpLocks/>
          </p:cNvCxnSpPr>
          <p:nvPr/>
        </p:nvCxnSpPr>
        <p:spPr>
          <a:xfrm flipH="1">
            <a:off x="7064240" y="2236650"/>
            <a:ext cx="1170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그림 97">
            <a:extLst>
              <a:ext uri="{FF2B5EF4-FFF2-40B4-BE49-F238E27FC236}">
                <a16:creationId xmlns:a16="http://schemas.microsoft.com/office/drawing/2014/main" id="{9265160B-4E7B-2B68-99E2-7AECBD290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663" y="3058746"/>
            <a:ext cx="360282" cy="360282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53DABA3-28E0-F468-9A17-B24D2FCBA40D}"/>
              </a:ext>
            </a:extLst>
          </p:cNvPr>
          <p:cNvSpPr/>
          <p:nvPr/>
        </p:nvSpPr>
        <p:spPr>
          <a:xfrm>
            <a:off x="8419291" y="3359362"/>
            <a:ext cx="583814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4D50C5F3-3DE9-64E7-93AF-EC933CF3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509" y="2989498"/>
            <a:ext cx="453648" cy="3602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03E1054-002A-7FE4-7CD7-85AA5F37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34" y="1700729"/>
            <a:ext cx="1349559" cy="94270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0A0D0B2-C9ED-4269-0F3F-54E94D424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61" y="1993004"/>
            <a:ext cx="1349559" cy="94270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1AF1F5C-82AB-954F-4417-525948F1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388" y="2296180"/>
            <a:ext cx="1349559" cy="942707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17A9E79-7189-4C59-33FC-7C4641297AA3}"/>
              </a:ext>
            </a:extLst>
          </p:cNvPr>
          <p:cNvCxnSpPr>
            <a:cxnSpLocks/>
          </p:cNvCxnSpPr>
          <p:nvPr/>
        </p:nvCxnSpPr>
        <p:spPr>
          <a:xfrm flipH="1">
            <a:off x="2202705" y="1993004"/>
            <a:ext cx="27542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417BD95-D467-1667-3DE1-07C844BDBEAC}"/>
              </a:ext>
            </a:extLst>
          </p:cNvPr>
          <p:cNvCxnSpPr>
            <a:cxnSpLocks/>
          </p:cNvCxnSpPr>
          <p:nvPr/>
        </p:nvCxnSpPr>
        <p:spPr>
          <a:xfrm flipH="1" flipV="1">
            <a:off x="2465120" y="2279762"/>
            <a:ext cx="2491849" cy="16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925DF56-49BD-A820-52BF-EB24F4FB70F0}"/>
              </a:ext>
            </a:extLst>
          </p:cNvPr>
          <p:cNvCxnSpPr>
            <a:cxnSpLocks/>
          </p:cNvCxnSpPr>
          <p:nvPr/>
        </p:nvCxnSpPr>
        <p:spPr>
          <a:xfrm flipH="1">
            <a:off x="2779086" y="2551804"/>
            <a:ext cx="21778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49EDBE88-D8EB-ADFB-E16B-3FAE275E7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235" y="3038355"/>
            <a:ext cx="530097" cy="5300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8B15D1-4238-8F7A-223F-FA2C0EDC2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9450" y="1214750"/>
            <a:ext cx="1043996" cy="54157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2E472DB-7157-31C1-82D7-6C4D81534FA5}"/>
              </a:ext>
            </a:extLst>
          </p:cNvPr>
          <p:cNvSpPr/>
          <p:nvPr/>
        </p:nvSpPr>
        <p:spPr>
          <a:xfrm>
            <a:off x="4609696" y="1092441"/>
            <a:ext cx="2801815" cy="20656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4538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199299" y="-25736"/>
            <a:ext cx="118743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altLang="ko-Kore-KR" dirty="0"/>
              <a:t>(New) Cloud Native Data Lakehouse with IoT</a:t>
            </a:r>
            <a:endParaRPr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FCFCFEC-1AC7-15C1-51A5-7A5DBB0E89EF}"/>
              </a:ext>
            </a:extLst>
          </p:cNvPr>
          <p:cNvSpPr/>
          <p:nvPr/>
        </p:nvSpPr>
        <p:spPr>
          <a:xfrm>
            <a:off x="3279502" y="1173198"/>
            <a:ext cx="4515459" cy="39018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3DCF6D-5BFA-5F07-ADCC-47FBD483E179}"/>
              </a:ext>
            </a:extLst>
          </p:cNvPr>
          <p:cNvSpPr/>
          <p:nvPr/>
        </p:nvSpPr>
        <p:spPr>
          <a:xfrm>
            <a:off x="7928126" y="2817920"/>
            <a:ext cx="2142793" cy="2254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A155A-AC2B-8985-D09C-084205A55D0A}"/>
              </a:ext>
            </a:extLst>
          </p:cNvPr>
          <p:cNvSpPr txBox="1"/>
          <p:nvPr/>
        </p:nvSpPr>
        <p:spPr>
          <a:xfrm>
            <a:off x="5177323" y="509381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Server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DCEB4-5E1C-CD3A-C500-9B1BB1213875}"/>
              </a:ext>
            </a:extLst>
          </p:cNvPr>
          <p:cNvSpPr txBox="1"/>
          <p:nvPr/>
        </p:nvSpPr>
        <p:spPr>
          <a:xfrm>
            <a:off x="8112472" y="51764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AF4F63-31FF-3572-D063-7F8352569C45}"/>
              </a:ext>
            </a:extLst>
          </p:cNvPr>
          <p:cNvSpPr/>
          <p:nvPr/>
        </p:nvSpPr>
        <p:spPr>
          <a:xfrm>
            <a:off x="3460594" y="4247973"/>
            <a:ext cx="4145512" cy="514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03A10-B88D-6AFD-646E-68CA7AD0081F}"/>
              </a:ext>
            </a:extLst>
          </p:cNvPr>
          <p:cNvSpPr txBox="1"/>
          <p:nvPr/>
        </p:nvSpPr>
        <p:spPr>
          <a:xfrm>
            <a:off x="4799395" y="4351537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Ubuntu PC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8CF161-44CF-0550-DE0B-1DD7F98D7C0A}"/>
              </a:ext>
            </a:extLst>
          </p:cNvPr>
          <p:cNvSpPr/>
          <p:nvPr/>
        </p:nvSpPr>
        <p:spPr>
          <a:xfrm>
            <a:off x="8015596" y="4247973"/>
            <a:ext cx="1853805" cy="514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18666-8E6E-48F8-531F-DEECF6CC2BC8}"/>
              </a:ext>
            </a:extLst>
          </p:cNvPr>
          <p:cNvSpPr txBox="1"/>
          <p:nvPr/>
        </p:nvSpPr>
        <p:spPr>
          <a:xfrm>
            <a:off x="8716964" y="4351537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RPI4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94305-6670-6CAD-2496-0C5AA1BEBA4B}"/>
              </a:ext>
            </a:extLst>
          </p:cNvPr>
          <p:cNvSpPr txBox="1"/>
          <p:nvPr/>
        </p:nvSpPr>
        <p:spPr>
          <a:xfrm>
            <a:off x="8220418" y="5176412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Ambulance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F90FD5-C9DB-D8E8-41BF-EE7C564E8CB5}"/>
              </a:ext>
            </a:extLst>
          </p:cNvPr>
          <p:cNvSpPr/>
          <p:nvPr/>
        </p:nvSpPr>
        <p:spPr>
          <a:xfrm>
            <a:off x="3460594" y="3342451"/>
            <a:ext cx="2400306" cy="90552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MinIO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Cluster</a:t>
            </a:r>
            <a:endParaRPr kumimoji="1" lang="ko-Kore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8316CF6-1694-F4B2-DE91-D3902C05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89" y="1025435"/>
            <a:ext cx="630315" cy="61276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6871DF-4A30-FFFB-7BAD-24B8E91D6370}"/>
              </a:ext>
            </a:extLst>
          </p:cNvPr>
          <p:cNvSpPr/>
          <p:nvPr/>
        </p:nvSpPr>
        <p:spPr>
          <a:xfrm>
            <a:off x="4956969" y="1783889"/>
            <a:ext cx="2107269" cy="90552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Kafka Cluster</a:t>
            </a:r>
          </a:p>
          <a:p>
            <a:pPr algn="ctr"/>
            <a:r>
              <a:rPr kumimoji="1" lang="en-US" altLang="ko-Kore-KR" dirty="0"/>
              <a:t>broker</a:t>
            </a:r>
            <a:endParaRPr kumimoji="1" lang="ko-Kore-KR" altLang="en-US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1606AA-E934-D705-13DF-4A8D4742DCA4}"/>
              </a:ext>
            </a:extLst>
          </p:cNvPr>
          <p:cNvCxnSpPr>
            <a:cxnSpLocks/>
          </p:cNvCxnSpPr>
          <p:nvPr/>
        </p:nvCxnSpPr>
        <p:spPr>
          <a:xfrm>
            <a:off x="5743264" y="2677217"/>
            <a:ext cx="0" cy="6652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D7B13CD-A68A-A17F-A3B2-56468B6CA70C}"/>
              </a:ext>
            </a:extLst>
          </p:cNvPr>
          <p:cNvSpPr/>
          <p:nvPr/>
        </p:nvSpPr>
        <p:spPr>
          <a:xfrm>
            <a:off x="5860904" y="3342451"/>
            <a:ext cx="1361376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Location</a:t>
            </a:r>
          </a:p>
          <a:p>
            <a:pPr algn="ctr"/>
            <a:r>
              <a:rPr kumimoji="1" lang="en-US" altLang="ko-Kore-KR" dirty="0"/>
              <a:t>Calculation</a:t>
            </a:r>
            <a:endParaRPr kumimoji="1" lang="ko-Kore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9871032-D999-51B0-DB2C-680D4504C214}"/>
              </a:ext>
            </a:extLst>
          </p:cNvPr>
          <p:cNvSpPr/>
          <p:nvPr/>
        </p:nvSpPr>
        <p:spPr>
          <a:xfrm>
            <a:off x="8026574" y="3342451"/>
            <a:ext cx="381739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GP</a:t>
            </a:r>
            <a:r>
              <a:rPr kumimoji="1" lang="en-US" altLang="ko-Kore-KR" dirty="0"/>
              <a:t>S</a:t>
            </a:r>
            <a:endParaRPr kumimoji="1" lang="ko-Kore-KR" altLang="en-US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C4BC09C-057A-5326-D720-BE2FBAAD2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72" y="3009504"/>
            <a:ext cx="360282" cy="360282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DE88CA7-6BA9-86C6-0207-5012A5EA81D3}"/>
              </a:ext>
            </a:extLst>
          </p:cNvPr>
          <p:cNvCxnSpPr>
            <a:cxnSpLocks/>
          </p:cNvCxnSpPr>
          <p:nvPr/>
        </p:nvCxnSpPr>
        <p:spPr>
          <a:xfrm>
            <a:off x="6071448" y="2684546"/>
            <a:ext cx="0" cy="6652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E6939D1-5809-1A90-12BB-9DA6C59803AB}"/>
              </a:ext>
            </a:extLst>
          </p:cNvPr>
          <p:cNvCxnSpPr/>
          <p:nvPr/>
        </p:nvCxnSpPr>
        <p:spPr>
          <a:xfrm flipV="1">
            <a:off x="8235042" y="2228126"/>
            <a:ext cx="0" cy="8306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362181D-58A1-8266-712F-908B55C5767B}"/>
              </a:ext>
            </a:extLst>
          </p:cNvPr>
          <p:cNvCxnSpPr>
            <a:cxnSpLocks/>
          </p:cNvCxnSpPr>
          <p:nvPr/>
        </p:nvCxnSpPr>
        <p:spPr>
          <a:xfrm flipH="1">
            <a:off x="7064240" y="2236650"/>
            <a:ext cx="1170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그림 97">
            <a:extLst>
              <a:ext uri="{FF2B5EF4-FFF2-40B4-BE49-F238E27FC236}">
                <a16:creationId xmlns:a16="http://schemas.microsoft.com/office/drawing/2014/main" id="{9265160B-4E7B-2B68-99E2-7AECBD290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663" y="3058746"/>
            <a:ext cx="360282" cy="360282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53DABA3-28E0-F468-9A17-B24D2FCBA40D}"/>
              </a:ext>
            </a:extLst>
          </p:cNvPr>
          <p:cNvSpPr/>
          <p:nvPr/>
        </p:nvSpPr>
        <p:spPr>
          <a:xfrm>
            <a:off x="8419291" y="3359362"/>
            <a:ext cx="583814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4D50C5F3-3DE9-64E7-93AF-EC933CF3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509" y="2989498"/>
            <a:ext cx="453648" cy="3602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03E1054-002A-7FE4-7CD7-85AA5F37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34" y="1700729"/>
            <a:ext cx="1349559" cy="94270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0A0D0B2-C9ED-4269-0F3F-54E94D424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61" y="1993004"/>
            <a:ext cx="1349559" cy="94270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1AF1F5C-82AB-954F-4417-525948F1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388" y="2296180"/>
            <a:ext cx="1349559" cy="942707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17A9E79-7189-4C59-33FC-7C4641297AA3}"/>
              </a:ext>
            </a:extLst>
          </p:cNvPr>
          <p:cNvCxnSpPr>
            <a:cxnSpLocks/>
          </p:cNvCxnSpPr>
          <p:nvPr/>
        </p:nvCxnSpPr>
        <p:spPr>
          <a:xfrm flipH="1">
            <a:off x="2202705" y="1993004"/>
            <a:ext cx="27542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417BD95-D467-1667-3DE1-07C844BDBEAC}"/>
              </a:ext>
            </a:extLst>
          </p:cNvPr>
          <p:cNvCxnSpPr>
            <a:cxnSpLocks/>
          </p:cNvCxnSpPr>
          <p:nvPr/>
        </p:nvCxnSpPr>
        <p:spPr>
          <a:xfrm flipH="1" flipV="1">
            <a:off x="2465120" y="2279762"/>
            <a:ext cx="2491849" cy="16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925DF56-49BD-A820-52BF-EB24F4FB70F0}"/>
              </a:ext>
            </a:extLst>
          </p:cNvPr>
          <p:cNvCxnSpPr>
            <a:cxnSpLocks/>
          </p:cNvCxnSpPr>
          <p:nvPr/>
        </p:nvCxnSpPr>
        <p:spPr>
          <a:xfrm flipH="1">
            <a:off x="2779086" y="2551804"/>
            <a:ext cx="21778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49EDBE88-D8EB-ADFB-E16B-3FAE275E7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235" y="3038355"/>
            <a:ext cx="530097" cy="5300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2E3F51E-E271-3070-7D74-9BDA658D8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692" y="1179045"/>
            <a:ext cx="1301544" cy="6841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779645-43D8-853A-5A01-9EA86FA1CBB4}"/>
              </a:ext>
            </a:extLst>
          </p:cNvPr>
          <p:cNvSpPr txBox="1"/>
          <p:nvPr/>
        </p:nvSpPr>
        <p:spPr>
          <a:xfrm>
            <a:off x="3670413" y="5832565"/>
            <a:ext cx="393569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Problem : Consumer, Producer ,Broker Setting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E3BFFF-63F5-82D8-B492-E1AF7680C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247" y="5079952"/>
            <a:ext cx="3187347" cy="15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41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199299" y="-25736"/>
            <a:ext cx="118743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altLang="ko-Kore-KR" dirty="0"/>
              <a:t>Kafka in Server Architecture (Cal @ IoT)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8803C3-25F1-3DD7-24FA-4D1421CC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366" y="1088588"/>
            <a:ext cx="4755408" cy="23032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4EF93B-423C-795B-E896-D230761F9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04" y="1063513"/>
            <a:ext cx="4773428" cy="2303222"/>
          </a:xfrm>
          <a:prstGeom prst="rect">
            <a:avLst/>
          </a:prstGeom>
        </p:spPr>
      </p:pic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9BC8CC51-73F2-3815-2754-2BD5CF9F4EA8}"/>
              </a:ext>
            </a:extLst>
          </p:cNvPr>
          <p:cNvSpPr/>
          <p:nvPr/>
        </p:nvSpPr>
        <p:spPr>
          <a:xfrm>
            <a:off x="5228492" y="4360984"/>
            <a:ext cx="2414954" cy="17350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980CED-5FB1-C857-F4FD-2CF5C9F5F931}"/>
              </a:ext>
            </a:extLst>
          </p:cNvPr>
          <p:cNvSpPr txBox="1"/>
          <p:nvPr/>
        </p:nvSpPr>
        <p:spPr>
          <a:xfrm>
            <a:off x="5686405" y="390690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Calculation Flow</a:t>
            </a:r>
            <a:endParaRPr kumimoji="1" lang="ko-Kore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7BEDC42-EED1-8DA2-19E2-B5B636F475D8}"/>
              </a:ext>
            </a:extLst>
          </p:cNvPr>
          <p:cNvCxnSpPr/>
          <p:nvPr/>
        </p:nvCxnSpPr>
        <p:spPr>
          <a:xfrm flipH="1">
            <a:off x="7185533" y="4876800"/>
            <a:ext cx="1184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0CF0C2F-4482-9464-3C94-7AD1628C1EEC}"/>
              </a:ext>
            </a:extLst>
          </p:cNvPr>
          <p:cNvCxnSpPr>
            <a:cxnSpLocks/>
            <a:stCxn id="70" idx="1"/>
            <a:endCxn id="68" idx="3"/>
          </p:cNvCxnSpPr>
          <p:nvPr/>
        </p:nvCxnSpPr>
        <p:spPr>
          <a:xfrm flipH="1" flipV="1">
            <a:off x="4017315" y="4410475"/>
            <a:ext cx="1803550" cy="44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096F8A0-3CAC-8C58-4FCA-B61570A813BB}"/>
              </a:ext>
            </a:extLst>
          </p:cNvPr>
          <p:cNvSpPr txBox="1"/>
          <p:nvPr/>
        </p:nvSpPr>
        <p:spPr>
          <a:xfrm>
            <a:off x="5686405" y="6088416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Server With Kafka</a:t>
            </a:r>
            <a:endParaRPr kumimoji="1" lang="ko-Kore-KR" altLang="en-US" dirty="0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5A604C17-C910-19D2-9184-B365CCA6C9D5}"/>
              </a:ext>
            </a:extLst>
          </p:cNvPr>
          <p:cNvSpPr/>
          <p:nvPr/>
        </p:nvSpPr>
        <p:spPr>
          <a:xfrm>
            <a:off x="1701028" y="4087870"/>
            <a:ext cx="1008178" cy="622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Vehicle</a:t>
            </a:r>
          </a:p>
          <a:p>
            <a:pPr algn="ctr"/>
            <a:r>
              <a:rPr kumimoji="1" lang="en-US" altLang="ko-Kore-KR" dirty="0"/>
              <a:t>GPS</a:t>
            </a:r>
            <a:endParaRPr kumimoji="1" lang="ko-Kore-KR" altLang="en-US" dirty="0"/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18A74B52-025A-7228-D40B-B9DA795F6F6B}"/>
              </a:ext>
            </a:extLst>
          </p:cNvPr>
          <p:cNvSpPr/>
          <p:nvPr/>
        </p:nvSpPr>
        <p:spPr>
          <a:xfrm>
            <a:off x="1535837" y="3945187"/>
            <a:ext cx="2684018" cy="25994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F2BAEE9-202E-218F-31B3-55590420351F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2205117" y="4710670"/>
            <a:ext cx="0" cy="32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3423290-395A-3CFA-6372-B2CAFCC48B1D}"/>
              </a:ext>
            </a:extLst>
          </p:cNvPr>
          <p:cNvSpPr/>
          <p:nvPr/>
        </p:nvSpPr>
        <p:spPr>
          <a:xfrm>
            <a:off x="2796858" y="4099075"/>
            <a:ext cx="1220457" cy="622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Ambulance</a:t>
            </a:r>
          </a:p>
          <a:p>
            <a:pPr algn="ctr"/>
            <a:r>
              <a:rPr kumimoji="1" lang="en-US" altLang="ko-Kore-KR" dirty="0"/>
              <a:t>GPS</a:t>
            </a:r>
            <a:endParaRPr kumimoji="1" lang="ko-Kore-KR" altLang="en-US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9C0ED9B4-F1FF-5D37-464F-25CA555F4771}"/>
              </a:ext>
            </a:extLst>
          </p:cNvPr>
          <p:cNvSpPr/>
          <p:nvPr/>
        </p:nvSpPr>
        <p:spPr>
          <a:xfrm>
            <a:off x="5820865" y="4543876"/>
            <a:ext cx="1360051" cy="622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Topic</a:t>
            </a:r>
          </a:p>
          <a:p>
            <a:pPr algn="ctr"/>
            <a:r>
              <a:rPr kumimoji="1" lang="en-US" altLang="ko-Kore-KR" dirty="0"/>
              <a:t>Ambulance GPS</a:t>
            </a: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46CE4EDF-35B5-9D85-0FBA-836A3A207D67}"/>
              </a:ext>
            </a:extLst>
          </p:cNvPr>
          <p:cNvSpPr/>
          <p:nvPr/>
        </p:nvSpPr>
        <p:spPr>
          <a:xfrm>
            <a:off x="8388781" y="4545355"/>
            <a:ext cx="1184031" cy="6213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Ambulance</a:t>
            </a:r>
          </a:p>
          <a:p>
            <a:pPr algn="ctr"/>
            <a:r>
              <a:rPr kumimoji="1" lang="en-US" altLang="ko-Kore-KR" dirty="0"/>
              <a:t>GPS</a:t>
            </a:r>
            <a:endParaRPr kumimoji="1" lang="ko-Kore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D7BE87-39EE-BB9C-4E68-D5A2F3471AC5}"/>
              </a:ext>
            </a:extLst>
          </p:cNvPr>
          <p:cNvSpPr txBox="1"/>
          <p:nvPr/>
        </p:nvSpPr>
        <p:spPr>
          <a:xfrm flipH="1">
            <a:off x="7620031" y="4610051"/>
            <a:ext cx="136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publish</a:t>
            </a:r>
            <a:endParaRPr kumimoji="1" lang="ko-Kore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D324C0-119E-AC9A-02E9-7143337A8B59}"/>
              </a:ext>
            </a:extLst>
          </p:cNvPr>
          <p:cNvSpPr txBox="1"/>
          <p:nvPr/>
        </p:nvSpPr>
        <p:spPr>
          <a:xfrm flipH="1">
            <a:off x="4239072" y="4256586"/>
            <a:ext cx="136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subscribe</a:t>
            </a:r>
            <a:endParaRPr kumimoji="1" lang="ko-Kore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B1543C03-04AB-0FF7-501F-66AA22BA6FC1}"/>
              </a:ext>
            </a:extLst>
          </p:cNvPr>
          <p:cNvSpPr/>
          <p:nvPr/>
        </p:nvSpPr>
        <p:spPr>
          <a:xfrm>
            <a:off x="6096000" y="966141"/>
            <a:ext cx="5270140" cy="24409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3D2172C-2A96-A1D9-85E7-1BE2C82AF73F}"/>
              </a:ext>
            </a:extLst>
          </p:cNvPr>
          <p:cNvCxnSpPr>
            <a:cxnSpLocks/>
          </p:cNvCxnSpPr>
          <p:nvPr/>
        </p:nvCxnSpPr>
        <p:spPr>
          <a:xfrm>
            <a:off x="3319516" y="4721875"/>
            <a:ext cx="0" cy="32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4653FF53-F6E1-8AAF-D4FE-AC3BAC40FDC0}"/>
              </a:ext>
            </a:extLst>
          </p:cNvPr>
          <p:cNvSpPr/>
          <p:nvPr/>
        </p:nvSpPr>
        <p:spPr>
          <a:xfrm>
            <a:off x="1874015" y="5045550"/>
            <a:ext cx="1845686" cy="622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Close Each Other?</a:t>
            </a:r>
            <a:endParaRPr kumimoji="1" lang="ko-Kore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985DE53-4FC3-D918-BE70-B596688B3668}"/>
              </a:ext>
            </a:extLst>
          </p:cNvPr>
          <p:cNvCxnSpPr>
            <a:cxnSpLocks/>
          </p:cNvCxnSpPr>
          <p:nvPr/>
        </p:nvCxnSpPr>
        <p:spPr>
          <a:xfrm>
            <a:off x="2796858" y="5668350"/>
            <a:ext cx="0" cy="32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B8ABDD-5FCA-A95D-C24F-52105300F629}"/>
              </a:ext>
            </a:extLst>
          </p:cNvPr>
          <p:cNvSpPr txBox="1"/>
          <p:nvPr/>
        </p:nvSpPr>
        <p:spPr>
          <a:xfrm>
            <a:off x="2590800" y="609599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9CE72F-1EA0-8DC4-09CE-CBB35094B112}"/>
              </a:ext>
            </a:extLst>
          </p:cNvPr>
          <p:cNvSpPr txBox="1"/>
          <p:nvPr/>
        </p:nvSpPr>
        <p:spPr>
          <a:xfrm>
            <a:off x="2520179" y="5992025"/>
            <a:ext cx="55335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Alert</a:t>
            </a:r>
            <a:endParaRPr kumimoji="1" lang="ko-Kore-KR" altLang="en-US" dirty="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FF2423A5-ADF6-5B33-FE4E-2B600D6146B5}"/>
              </a:ext>
            </a:extLst>
          </p:cNvPr>
          <p:cNvSpPr/>
          <p:nvPr/>
        </p:nvSpPr>
        <p:spPr>
          <a:xfrm>
            <a:off x="8300056" y="4328883"/>
            <a:ext cx="1441767" cy="165295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50218D-139E-BB21-4189-786CC8763E0E}"/>
              </a:ext>
            </a:extLst>
          </p:cNvPr>
          <p:cNvSpPr txBox="1"/>
          <p:nvPr/>
        </p:nvSpPr>
        <p:spPr>
          <a:xfrm>
            <a:off x="2473676" y="6494679"/>
            <a:ext cx="8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Vehicle</a:t>
            </a:r>
            <a:endParaRPr kumimoji="1" lang="ko-Kore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434394-EECB-36C4-CFD2-0E5174B650BF}"/>
              </a:ext>
            </a:extLst>
          </p:cNvPr>
          <p:cNvSpPr txBox="1"/>
          <p:nvPr/>
        </p:nvSpPr>
        <p:spPr>
          <a:xfrm>
            <a:off x="8532006" y="6008347"/>
            <a:ext cx="115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Ambulance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9130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199299" y="-25736"/>
            <a:ext cx="118743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altLang="ko-Kore-KR" dirty="0"/>
              <a:t>(New) Cloud Native Data Lakehouse with IoT</a:t>
            </a:r>
            <a:endParaRPr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FCFCFEC-1AC7-15C1-51A5-7A5DBB0E89EF}"/>
              </a:ext>
            </a:extLst>
          </p:cNvPr>
          <p:cNvSpPr/>
          <p:nvPr/>
        </p:nvSpPr>
        <p:spPr>
          <a:xfrm>
            <a:off x="3279502" y="1173198"/>
            <a:ext cx="4515459" cy="50517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3DCF6D-5BFA-5F07-ADCC-47FBD483E179}"/>
              </a:ext>
            </a:extLst>
          </p:cNvPr>
          <p:cNvSpPr/>
          <p:nvPr/>
        </p:nvSpPr>
        <p:spPr>
          <a:xfrm>
            <a:off x="7928126" y="2817920"/>
            <a:ext cx="2142793" cy="22549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A155A-AC2B-8985-D09C-084205A55D0A}"/>
              </a:ext>
            </a:extLst>
          </p:cNvPr>
          <p:cNvSpPr txBox="1"/>
          <p:nvPr/>
        </p:nvSpPr>
        <p:spPr>
          <a:xfrm>
            <a:off x="5177323" y="632143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Server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DCEB4-5E1C-CD3A-C500-9B1BB1213875}"/>
              </a:ext>
            </a:extLst>
          </p:cNvPr>
          <p:cNvSpPr txBox="1"/>
          <p:nvPr/>
        </p:nvSpPr>
        <p:spPr>
          <a:xfrm>
            <a:off x="8112472" y="51764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AF4F63-31FF-3572-D063-7F8352569C45}"/>
              </a:ext>
            </a:extLst>
          </p:cNvPr>
          <p:cNvSpPr/>
          <p:nvPr/>
        </p:nvSpPr>
        <p:spPr>
          <a:xfrm>
            <a:off x="3504129" y="5327371"/>
            <a:ext cx="4145512" cy="514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03A10-B88D-6AFD-646E-68CA7AD0081F}"/>
              </a:ext>
            </a:extLst>
          </p:cNvPr>
          <p:cNvSpPr txBox="1"/>
          <p:nvPr/>
        </p:nvSpPr>
        <p:spPr>
          <a:xfrm>
            <a:off x="4903955" y="5371178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Ubuntu PC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8CF161-44CF-0550-DE0B-1DD7F98D7C0A}"/>
              </a:ext>
            </a:extLst>
          </p:cNvPr>
          <p:cNvSpPr/>
          <p:nvPr/>
        </p:nvSpPr>
        <p:spPr>
          <a:xfrm>
            <a:off x="8015596" y="4247973"/>
            <a:ext cx="1853805" cy="514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18666-8E6E-48F8-531F-DEECF6CC2BC8}"/>
              </a:ext>
            </a:extLst>
          </p:cNvPr>
          <p:cNvSpPr txBox="1"/>
          <p:nvPr/>
        </p:nvSpPr>
        <p:spPr>
          <a:xfrm>
            <a:off x="8716964" y="4351537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RPI4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94305-6670-6CAD-2496-0C5AA1BEBA4B}"/>
              </a:ext>
            </a:extLst>
          </p:cNvPr>
          <p:cNvSpPr txBox="1"/>
          <p:nvPr/>
        </p:nvSpPr>
        <p:spPr>
          <a:xfrm>
            <a:off x="8220418" y="5176412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Ambulance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F90FD5-C9DB-D8E8-41BF-EE7C564E8CB5}"/>
              </a:ext>
            </a:extLst>
          </p:cNvPr>
          <p:cNvSpPr/>
          <p:nvPr/>
        </p:nvSpPr>
        <p:spPr>
          <a:xfrm>
            <a:off x="3481581" y="4396581"/>
            <a:ext cx="2400306" cy="90552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MinIO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Cluster</a:t>
            </a:r>
            <a:endParaRPr kumimoji="1" lang="ko-Kore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8316CF6-1694-F4B2-DE91-D3902C05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89" y="1025435"/>
            <a:ext cx="630315" cy="61276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6871DF-4A30-FFFB-7BAD-24B8E91D6370}"/>
              </a:ext>
            </a:extLst>
          </p:cNvPr>
          <p:cNvSpPr/>
          <p:nvPr/>
        </p:nvSpPr>
        <p:spPr>
          <a:xfrm>
            <a:off x="4956969" y="1783889"/>
            <a:ext cx="2107269" cy="90552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Kafka Cluster</a:t>
            </a:r>
          </a:p>
          <a:p>
            <a:pPr algn="ctr"/>
            <a:r>
              <a:rPr kumimoji="1" lang="en-US" altLang="ko-Kore-KR" dirty="0"/>
              <a:t>broker</a:t>
            </a:r>
            <a:endParaRPr kumimoji="1" lang="ko-Kore-KR" altLang="en-US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1606AA-E934-D705-13DF-4A8D4742DCA4}"/>
              </a:ext>
            </a:extLst>
          </p:cNvPr>
          <p:cNvCxnSpPr>
            <a:cxnSpLocks/>
          </p:cNvCxnSpPr>
          <p:nvPr/>
        </p:nvCxnSpPr>
        <p:spPr>
          <a:xfrm>
            <a:off x="5743264" y="2677217"/>
            <a:ext cx="0" cy="3815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D7B13CD-A68A-A17F-A3B2-56468B6CA70C}"/>
              </a:ext>
            </a:extLst>
          </p:cNvPr>
          <p:cNvSpPr/>
          <p:nvPr/>
        </p:nvSpPr>
        <p:spPr>
          <a:xfrm>
            <a:off x="5908040" y="4396581"/>
            <a:ext cx="1635795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Location</a:t>
            </a:r>
          </a:p>
          <a:p>
            <a:pPr algn="ctr"/>
            <a:r>
              <a:rPr kumimoji="1" lang="en-US" altLang="ko-Kore-KR" dirty="0"/>
              <a:t>Calculation</a:t>
            </a:r>
            <a:endParaRPr kumimoji="1" lang="ko-Kore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9871032-D999-51B0-DB2C-680D4504C214}"/>
              </a:ext>
            </a:extLst>
          </p:cNvPr>
          <p:cNvSpPr/>
          <p:nvPr/>
        </p:nvSpPr>
        <p:spPr>
          <a:xfrm>
            <a:off x="8026574" y="3342451"/>
            <a:ext cx="381739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GP</a:t>
            </a:r>
            <a:r>
              <a:rPr kumimoji="1" lang="en-US" altLang="ko-Kore-KR" dirty="0"/>
              <a:t>S</a:t>
            </a:r>
            <a:endParaRPr kumimoji="1" lang="ko-Kore-KR" altLang="en-US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C4BC09C-057A-5326-D720-BE2FBAAD2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72" y="3009504"/>
            <a:ext cx="360282" cy="360282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DE88CA7-6BA9-86C6-0207-5012A5EA81D3}"/>
              </a:ext>
            </a:extLst>
          </p:cNvPr>
          <p:cNvCxnSpPr>
            <a:cxnSpLocks/>
          </p:cNvCxnSpPr>
          <p:nvPr/>
        </p:nvCxnSpPr>
        <p:spPr>
          <a:xfrm>
            <a:off x="6071448" y="2684546"/>
            <a:ext cx="24552" cy="374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E6939D1-5809-1A90-12BB-9DA6C59803AB}"/>
              </a:ext>
            </a:extLst>
          </p:cNvPr>
          <p:cNvCxnSpPr/>
          <p:nvPr/>
        </p:nvCxnSpPr>
        <p:spPr>
          <a:xfrm flipV="1">
            <a:off x="8235042" y="2228126"/>
            <a:ext cx="0" cy="8306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362181D-58A1-8266-712F-908B55C5767B}"/>
              </a:ext>
            </a:extLst>
          </p:cNvPr>
          <p:cNvCxnSpPr>
            <a:cxnSpLocks/>
          </p:cNvCxnSpPr>
          <p:nvPr/>
        </p:nvCxnSpPr>
        <p:spPr>
          <a:xfrm flipH="1">
            <a:off x="7064240" y="2236650"/>
            <a:ext cx="1170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그림 97">
            <a:extLst>
              <a:ext uri="{FF2B5EF4-FFF2-40B4-BE49-F238E27FC236}">
                <a16:creationId xmlns:a16="http://schemas.microsoft.com/office/drawing/2014/main" id="{9265160B-4E7B-2B68-99E2-7AECBD290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723" y="4247973"/>
            <a:ext cx="360282" cy="360282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53DABA3-28E0-F468-9A17-B24D2FCBA40D}"/>
              </a:ext>
            </a:extLst>
          </p:cNvPr>
          <p:cNvSpPr/>
          <p:nvPr/>
        </p:nvSpPr>
        <p:spPr>
          <a:xfrm>
            <a:off x="8419291" y="3359362"/>
            <a:ext cx="583814" cy="905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4D50C5F3-3DE9-64E7-93AF-EC933CF3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509" y="2989498"/>
            <a:ext cx="453648" cy="3602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03E1054-002A-7FE4-7CD7-85AA5F37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34" y="1700729"/>
            <a:ext cx="1349559" cy="94270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0A0D0B2-C9ED-4269-0F3F-54E94D424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61" y="1993004"/>
            <a:ext cx="1349559" cy="94270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1AF1F5C-82AB-954F-4417-525948F1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388" y="2296180"/>
            <a:ext cx="1349559" cy="942707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17A9E79-7189-4C59-33FC-7C4641297AA3}"/>
              </a:ext>
            </a:extLst>
          </p:cNvPr>
          <p:cNvCxnSpPr>
            <a:cxnSpLocks/>
          </p:cNvCxnSpPr>
          <p:nvPr/>
        </p:nvCxnSpPr>
        <p:spPr>
          <a:xfrm flipH="1">
            <a:off x="2202705" y="1993004"/>
            <a:ext cx="27542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417BD95-D467-1667-3DE1-07C844BDBEAC}"/>
              </a:ext>
            </a:extLst>
          </p:cNvPr>
          <p:cNvCxnSpPr>
            <a:cxnSpLocks/>
          </p:cNvCxnSpPr>
          <p:nvPr/>
        </p:nvCxnSpPr>
        <p:spPr>
          <a:xfrm flipH="1" flipV="1">
            <a:off x="2465120" y="2279762"/>
            <a:ext cx="2491849" cy="16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925DF56-49BD-A820-52BF-EB24F4FB70F0}"/>
              </a:ext>
            </a:extLst>
          </p:cNvPr>
          <p:cNvCxnSpPr>
            <a:cxnSpLocks/>
          </p:cNvCxnSpPr>
          <p:nvPr/>
        </p:nvCxnSpPr>
        <p:spPr>
          <a:xfrm flipH="1">
            <a:off x="2779086" y="2551804"/>
            <a:ext cx="21778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49EDBE88-D8EB-ADFB-E16B-3FAE275E7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677" y="4104671"/>
            <a:ext cx="530097" cy="5300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2E3F51E-E271-3070-7D74-9BDA658D8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692" y="1179045"/>
            <a:ext cx="1301544" cy="68414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1747187-A061-8727-E7D4-E9DB661094CA}"/>
              </a:ext>
            </a:extLst>
          </p:cNvPr>
          <p:cNvSpPr/>
          <p:nvPr/>
        </p:nvSpPr>
        <p:spPr>
          <a:xfrm>
            <a:off x="4911829" y="3061151"/>
            <a:ext cx="2107269" cy="90552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Spark Cluster</a:t>
            </a:r>
          </a:p>
          <a:p>
            <a:pPr algn="ctr"/>
            <a:r>
              <a:rPr kumimoji="1" lang="en-US" altLang="ko-Kore-KR" dirty="0"/>
              <a:t>Consumer</a:t>
            </a:r>
            <a:endParaRPr kumimoji="1" lang="ko-Kore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1D10966-22B5-0FF9-BFB5-E0EA0E0B082A}"/>
              </a:ext>
            </a:extLst>
          </p:cNvPr>
          <p:cNvCxnSpPr>
            <a:cxnSpLocks/>
          </p:cNvCxnSpPr>
          <p:nvPr/>
        </p:nvCxnSpPr>
        <p:spPr>
          <a:xfrm>
            <a:off x="5533350" y="3988190"/>
            <a:ext cx="0" cy="3815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619E67-B3F4-38C2-3C6A-60E2CF33D500}"/>
              </a:ext>
            </a:extLst>
          </p:cNvPr>
          <p:cNvCxnSpPr>
            <a:cxnSpLocks/>
          </p:cNvCxnSpPr>
          <p:nvPr/>
        </p:nvCxnSpPr>
        <p:spPr>
          <a:xfrm>
            <a:off x="6328551" y="3977337"/>
            <a:ext cx="0" cy="4507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E2B87101-F9E0-9D4C-4766-13254F9C4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648" y="2828213"/>
            <a:ext cx="1043996" cy="5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782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202304" y="-25736"/>
            <a:ext cx="1198969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altLang="ko-Kore-KR" dirty="0"/>
              <a:t>Kafka in Server Architecture(Cal @ Server)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4EF93B-423C-795B-E896-D230761F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04" y="1063513"/>
            <a:ext cx="4773428" cy="2303222"/>
          </a:xfrm>
          <a:prstGeom prst="rect">
            <a:avLst/>
          </a:prstGeom>
        </p:spPr>
      </p:pic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9BC8CC51-73F2-3815-2754-2BD5CF9F4EA8}"/>
              </a:ext>
            </a:extLst>
          </p:cNvPr>
          <p:cNvSpPr/>
          <p:nvPr/>
        </p:nvSpPr>
        <p:spPr>
          <a:xfrm>
            <a:off x="4289171" y="3637496"/>
            <a:ext cx="2414954" cy="28735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980CED-5FB1-C857-F4FD-2CF5C9F5F931}"/>
              </a:ext>
            </a:extLst>
          </p:cNvPr>
          <p:cNvSpPr txBox="1"/>
          <p:nvPr/>
        </p:nvSpPr>
        <p:spPr>
          <a:xfrm>
            <a:off x="4663248" y="3310189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Calculation Flow</a:t>
            </a:r>
            <a:endParaRPr kumimoji="1" lang="ko-Kore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7BEDC42-EED1-8DA2-19E2-B5B636F475D8}"/>
              </a:ext>
            </a:extLst>
          </p:cNvPr>
          <p:cNvCxnSpPr>
            <a:cxnSpLocks/>
            <a:endCxn id="70" idx="3"/>
          </p:cNvCxnSpPr>
          <p:nvPr/>
        </p:nvCxnSpPr>
        <p:spPr>
          <a:xfrm flipH="1" flipV="1">
            <a:off x="6129191" y="4235612"/>
            <a:ext cx="1408206" cy="163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0CF0C2F-4482-9464-3C94-7AD1628C1EEC}"/>
              </a:ext>
            </a:extLst>
          </p:cNvPr>
          <p:cNvCxnSpPr>
            <a:cxnSpLocks/>
            <a:stCxn id="61" idx="3"/>
            <a:endCxn id="70" idx="1"/>
          </p:cNvCxnSpPr>
          <p:nvPr/>
        </p:nvCxnSpPr>
        <p:spPr>
          <a:xfrm flipV="1">
            <a:off x="3267601" y="4235612"/>
            <a:ext cx="1501539" cy="13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096F8A0-3CAC-8C58-4FCA-B61570A813BB}"/>
              </a:ext>
            </a:extLst>
          </p:cNvPr>
          <p:cNvSpPr txBox="1"/>
          <p:nvPr/>
        </p:nvSpPr>
        <p:spPr>
          <a:xfrm>
            <a:off x="4719776" y="6511086"/>
            <a:ext cx="1628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Server With Kafka</a:t>
            </a:r>
            <a:endParaRPr kumimoji="1" lang="ko-Kore-KR" altLang="en-US" dirty="0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5A604C17-C910-19D2-9184-B365CCA6C9D5}"/>
              </a:ext>
            </a:extLst>
          </p:cNvPr>
          <p:cNvSpPr/>
          <p:nvPr/>
        </p:nvSpPr>
        <p:spPr>
          <a:xfrm>
            <a:off x="2259423" y="4054658"/>
            <a:ext cx="1008178" cy="622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Vehicle</a:t>
            </a:r>
          </a:p>
          <a:p>
            <a:pPr algn="ctr"/>
            <a:r>
              <a:rPr kumimoji="1" lang="en-US" altLang="ko-Kore-KR" dirty="0"/>
              <a:t>GPS</a:t>
            </a:r>
            <a:endParaRPr kumimoji="1" lang="ko-Kore-KR" altLang="en-US" dirty="0"/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18A74B52-025A-7228-D40B-B9DA795F6F6B}"/>
              </a:ext>
            </a:extLst>
          </p:cNvPr>
          <p:cNvSpPr/>
          <p:nvPr/>
        </p:nvSpPr>
        <p:spPr>
          <a:xfrm>
            <a:off x="2060062" y="3883083"/>
            <a:ext cx="1360051" cy="23032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9C0ED9B4-F1FF-5D37-464F-25CA555F4771}"/>
              </a:ext>
            </a:extLst>
          </p:cNvPr>
          <p:cNvSpPr/>
          <p:nvPr/>
        </p:nvSpPr>
        <p:spPr>
          <a:xfrm>
            <a:off x="4769140" y="3924212"/>
            <a:ext cx="1360051" cy="622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Topic</a:t>
            </a:r>
          </a:p>
          <a:p>
            <a:pPr algn="ctr"/>
            <a:r>
              <a:rPr kumimoji="1" lang="en-US" altLang="ko-Kore-KR" dirty="0" err="1"/>
              <a:t>Veh</a:t>
            </a:r>
            <a:r>
              <a:rPr kumimoji="1" lang="en-US" altLang="ko-Kore-KR" dirty="0"/>
              <a:t> &amp; </a:t>
            </a:r>
            <a:r>
              <a:rPr kumimoji="1" lang="en-US" altLang="ko-Kore-KR" dirty="0" err="1"/>
              <a:t>Amb</a:t>
            </a:r>
            <a:r>
              <a:rPr kumimoji="1" lang="en-US" altLang="ko-Kore-KR" dirty="0"/>
              <a:t> GPS</a:t>
            </a: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46CE4EDF-35B5-9D85-0FBA-836A3A207D67}"/>
              </a:ext>
            </a:extLst>
          </p:cNvPr>
          <p:cNvSpPr/>
          <p:nvPr/>
        </p:nvSpPr>
        <p:spPr>
          <a:xfrm>
            <a:off x="7556614" y="4067454"/>
            <a:ext cx="1184031" cy="6213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Ambulance</a:t>
            </a:r>
          </a:p>
          <a:p>
            <a:pPr algn="ctr"/>
            <a:r>
              <a:rPr kumimoji="1" lang="en-US" altLang="ko-Kore-KR" dirty="0"/>
              <a:t>GPS</a:t>
            </a:r>
            <a:endParaRPr kumimoji="1" lang="ko-Kore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D7BE87-39EE-BB9C-4E68-D5A2F3471AC5}"/>
              </a:ext>
            </a:extLst>
          </p:cNvPr>
          <p:cNvSpPr txBox="1"/>
          <p:nvPr/>
        </p:nvSpPr>
        <p:spPr>
          <a:xfrm flipH="1">
            <a:off x="6723342" y="4051876"/>
            <a:ext cx="136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publish</a:t>
            </a:r>
            <a:endParaRPr kumimoji="1" lang="ko-Kore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D324C0-119E-AC9A-02E9-7143337A8B59}"/>
              </a:ext>
            </a:extLst>
          </p:cNvPr>
          <p:cNvSpPr txBox="1"/>
          <p:nvPr/>
        </p:nvSpPr>
        <p:spPr>
          <a:xfrm flipH="1">
            <a:off x="5624570" y="4556410"/>
            <a:ext cx="136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subscribe</a:t>
            </a:r>
            <a:endParaRPr kumimoji="1" lang="ko-Kore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B1543C03-04AB-0FF7-501F-66AA22BA6FC1}"/>
              </a:ext>
            </a:extLst>
          </p:cNvPr>
          <p:cNvSpPr/>
          <p:nvPr/>
        </p:nvSpPr>
        <p:spPr>
          <a:xfrm>
            <a:off x="6096000" y="966141"/>
            <a:ext cx="5270140" cy="24409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FF2423A5-ADF6-5B33-FE4E-2B600D6146B5}"/>
              </a:ext>
            </a:extLst>
          </p:cNvPr>
          <p:cNvSpPr/>
          <p:nvPr/>
        </p:nvSpPr>
        <p:spPr>
          <a:xfrm>
            <a:off x="7467889" y="3850982"/>
            <a:ext cx="1441767" cy="165295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50218D-139E-BB21-4189-786CC8763E0E}"/>
              </a:ext>
            </a:extLst>
          </p:cNvPr>
          <p:cNvSpPr txBox="1"/>
          <p:nvPr/>
        </p:nvSpPr>
        <p:spPr>
          <a:xfrm>
            <a:off x="2318039" y="6229816"/>
            <a:ext cx="8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Vehicle</a:t>
            </a:r>
            <a:endParaRPr kumimoji="1" lang="ko-Kore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434394-EECB-36C4-CFD2-0E5174B650BF}"/>
              </a:ext>
            </a:extLst>
          </p:cNvPr>
          <p:cNvSpPr txBox="1"/>
          <p:nvPr/>
        </p:nvSpPr>
        <p:spPr>
          <a:xfrm>
            <a:off x="7699839" y="5530446"/>
            <a:ext cx="115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Ambulance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6B7CD7-86EB-F146-469F-C54AC06F6EE1}"/>
              </a:ext>
            </a:extLst>
          </p:cNvPr>
          <p:cNvSpPr txBox="1"/>
          <p:nvPr/>
        </p:nvSpPr>
        <p:spPr>
          <a:xfrm flipH="1">
            <a:off x="3544908" y="4054658"/>
            <a:ext cx="136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publish</a:t>
            </a:r>
            <a:endParaRPr kumimoji="1" lang="ko-Kore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F628E0A-E9B9-F8D8-A216-DB3985D35ADB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5449165" y="4547012"/>
            <a:ext cx="1" cy="36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A44D0386-CB8D-3125-F55B-645F85ABBAC3}"/>
              </a:ext>
            </a:extLst>
          </p:cNvPr>
          <p:cNvSpPr/>
          <p:nvPr/>
        </p:nvSpPr>
        <p:spPr>
          <a:xfrm>
            <a:off x="4799664" y="4912312"/>
            <a:ext cx="1549079" cy="4632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Spark Cluster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816C7C2-8462-E3B8-099C-7FC792EA09E1}"/>
              </a:ext>
            </a:extLst>
          </p:cNvPr>
          <p:cNvCxnSpPr>
            <a:cxnSpLocks/>
          </p:cNvCxnSpPr>
          <p:nvPr/>
        </p:nvCxnSpPr>
        <p:spPr>
          <a:xfrm>
            <a:off x="5449165" y="5395050"/>
            <a:ext cx="0" cy="25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B921A4-A050-7420-E5B5-486D39C878E2}"/>
              </a:ext>
            </a:extLst>
          </p:cNvPr>
          <p:cNvSpPr txBox="1"/>
          <p:nvPr/>
        </p:nvSpPr>
        <p:spPr>
          <a:xfrm>
            <a:off x="2486833" y="5633231"/>
            <a:ext cx="55335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Alert</a:t>
            </a:r>
            <a:endParaRPr kumimoji="1" lang="ko-Kore-KR" altLang="en-US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2B6C2EB-56FA-FD02-27FA-3FB6170FB844}"/>
              </a:ext>
            </a:extLst>
          </p:cNvPr>
          <p:cNvSpPr/>
          <p:nvPr/>
        </p:nvSpPr>
        <p:spPr>
          <a:xfrm>
            <a:off x="4437168" y="5692863"/>
            <a:ext cx="2194187" cy="545482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Close with any </a:t>
            </a:r>
            <a:r>
              <a:rPr kumimoji="1" lang="en-US" altLang="ko-Kore-KR" dirty="0" err="1"/>
              <a:t>Amb</a:t>
            </a:r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35FA39E-AF68-8C27-52AD-0DF1B9D95F95}"/>
              </a:ext>
            </a:extLst>
          </p:cNvPr>
          <p:cNvCxnSpPr>
            <a:cxnSpLocks/>
            <a:stCxn id="27" idx="1"/>
            <a:endCxn id="47" idx="3"/>
          </p:cNvCxnSpPr>
          <p:nvPr/>
        </p:nvCxnSpPr>
        <p:spPr>
          <a:xfrm flipH="1" flipV="1">
            <a:off x="3040190" y="5787120"/>
            <a:ext cx="1396978" cy="17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5D5B4A4E-7834-9F45-68AF-FC88428DD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246" y="1073351"/>
            <a:ext cx="3861868" cy="21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41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199299" y="-25736"/>
            <a:ext cx="118743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altLang="ko-Kore-KR" dirty="0"/>
              <a:t>Kafka in Server Architecture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8803C3-25F1-3DD7-24FA-4D1421CC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969"/>
            <a:ext cx="5986161" cy="31873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BC0318-5767-DB16-9623-40AC075C4F5E}"/>
              </a:ext>
            </a:extLst>
          </p:cNvPr>
          <p:cNvSpPr txBox="1"/>
          <p:nvPr/>
        </p:nvSpPr>
        <p:spPr>
          <a:xfrm>
            <a:off x="3082584" y="4892499"/>
            <a:ext cx="610776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This is a Alert Service, But is it okay to</a:t>
            </a:r>
            <a:r>
              <a:rPr kumimoji="1" lang="ko-KR" altLang="en-US" dirty="0"/>
              <a:t> </a:t>
            </a:r>
            <a:r>
              <a:rPr kumimoji="1" lang="en-US" altLang="ko-KR" dirty="0"/>
              <a:t>pass calculation to the IoT Device?</a:t>
            </a:r>
            <a:r>
              <a:rPr kumimoji="1" lang="en-US" altLang="ko-Kore-KR" dirty="0"/>
              <a:t> </a:t>
            </a:r>
          </a:p>
          <a:p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Server -&gt; easy to monitoring</a:t>
            </a:r>
          </a:p>
          <a:p>
            <a:pPr marL="342900" indent="-342900">
              <a:buAutoNum type="arabicPeriod"/>
            </a:pPr>
            <a:r>
              <a:rPr kumimoji="1" lang="en-US" altLang="ko-Kore-KR" dirty="0"/>
              <a:t>IoT Device -&gt; calculation is easy</a:t>
            </a:r>
          </a:p>
          <a:p>
            <a:pPr marL="342900" indent="-342900">
              <a:buAutoNum type="arabicPeriod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0AF70-EC0B-F21A-4087-2CEEC3BDF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85" y="1120457"/>
            <a:ext cx="6185946" cy="34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75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5"/>
          <p:cNvSpPr txBox="1">
            <a:spLocks noGrp="1"/>
          </p:cNvSpPr>
          <p:nvPr>
            <p:ph type="title"/>
          </p:nvPr>
        </p:nvSpPr>
        <p:spPr>
          <a:xfrm>
            <a:off x="199299" y="-25736"/>
            <a:ext cx="118743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dirty="0"/>
              <a:t>To do</a:t>
            </a:r>
            <a:endParaRPr dirty="0"/>
          </a:p>
        </p:txBody>
      </p:sp>
      <p:pic>
        <p:nvPicPr>
          <p:cNvPr id="9" name="그림 8" descr="바닥, 자전거, 실내이(가) 표시된 사진&#10;&#10;자동 생성된 설명">
            <a:extLst>
              <a:ext uri="{FF2B5EF4-FFF2-40B4-BE49-F238E27FC236}">
                <a16:creationId xmlns:a16="http://schemas.microsoft.com/office/drawing/2014/main" id="{CB1E8A6D-A932-2CD1-4E0C-5D062710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470170"/>
            <a:ext cx="3224724" cy="243937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447172C-D229-62CD-7003-56206E11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3909547"/>
            <a:ext cx="3224725" cy="27781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59A133-F917-C1C4-E539-45E2542B0879}"/>
              </a:ext>
            </a:extLst>
          </p:cNvPr>
          <p:cNvSpPr txBox="1"/>
          <p:nvPr/>
        </p:nvSpPr>
        <p:spPr>
          <a:xfrm>
            <a:off x="353107" y="1077221"/>
            <a:ext cx="4220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1. Connect to Server When LTE Module is Arrived 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C0AD8-D4CF-4438-6F21-1F865A35F70C}"/>
              </a:ext>
            </a:extLst>
          </p:cNvPr>
          <p:cNvSpPr txBox="1"/>
          <p:nvPr/>
        </p:nvSpPr>
        <p:spPr>
          <a:xfrm>
            <a:off x="4573416" y="1077220"/>
            <a:ext cx="45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2. Deploy Kafka Cluster and Test Sending GPS Info 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93F47E-4239-E9B0-0BC7-9BC13D515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185" y="1619108"/>
            <a:ext cx="3950677" cy="21035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F11569-19E4-A18E-405A-F53A629F0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808" y="3956772"/>
            <a:ext cx="4220310" cy="23811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8AFCEC-A69D-A206-FF61-DE0A9C2B1409}"/>
              </a:ext>
            </a:extLst>
          </p:cNvPr>
          <p:cNvSpPr txBox="1"/>
          <p:nvPr/>
        </p:nvSpPr>
        <p:spPr>
          <a:xfrm>
            <a:off x="9287641" y="1093436"/>
            <a:ext cx="459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3. Setup </a:t>
            </a:r>
            <a:r>
              <a:rPr kumimoji="1" lang="en-US" altLang="ko-Kore-KR" dirty="0" err="1"/>
              <a:t>MinIO</a:t>
            </a:r>
            <a:r>
              <a:rPr kumimoji="1" lang="en-US" altLang="ko-Kore-KR" dirty="0"/>
              <a:t> Cluster..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732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Basic Architecture (New)</a:t>
            </a:r>
            <a:endParaRPr/>
          </a:p>
        </p:txBody>
      </p:sp>
      <p:pic>
        <p:nvPicPr>
          <p:cNvPr id="191" name="Google Shape;19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69" y="1254080"/>
            <a:ext cx="5431218" cy="261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"/>
          <p:cNvSpPr/>
          <p:nvPr/>
        </p:nvSpPr>
        <p:spPr>
          <a:xfrm>
            <a:off x="1224732" y="2561897"/>
            <a:ext cx="3851765" cy="1970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351843"/>
            <a:ext cx="6003265" cy="25728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7"/>
          <p:cNvCxnSpPr/>
          <p:nvPr/>
        </p:nvCxnSpPr>
        <p:spPr>
          <a:xfrm flipH="1">
            <a:off x="9687697" y="1112108"/>
            <a:ext cx="716692" cy="3150973"/>
          </a:xfrm>
          <a:prstGeom prst="straightConnector1">
            <a:avLst/>
          </a:prstGeom>
          <a:noFill/>
          <a:ln w="539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7"/>
          <p:cNvSpPr/>
          <p:nvPr/>
        </p:nvSpPr>
        <p:spPr>
          <a:xfrm>
            <a:off x="6708227" y="2932387"/>
            <a:ext cx="457200" cy="409903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8640432" y="2536299"/>
            <a:ext cx="457200" cy="409903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2942370" y="4680937"/>
            <a:ext cx="58810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ETL with DWH, Data Lake -&gt; ELT with Data Lakehouse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9806152" y="1828800"/>
            <a:ext cx="780393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ETL to ELT with Data Lakehouse</a:t>
            </a:r>
            <a:endParaRPr/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6825" y="1426194"/>
            <a:ext cx="78232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2703" y="2732386"/>
            <a:ext cx="768401" cy="57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2384" y="1171466"/>
            <a:ext cx="1588536" cy="50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10920" y="2920425"/>
            <a:ext cx="946076" cy="94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63239" y="2701109"/>
            <a:ext cx="768401" cy="5767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 txBox="1"/>
          <p:nvPr/>
        </p:nvSpPr>
        <p:spPr>
          <a:xfrm>
            <a:off x="564486" y="1747025"/>
            <a:ext cx="2597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ETL with No Data lake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0" name="Google Shape;210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98220" y="4356472"/>
            <a:ext cx="7823200" cy="21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75174" y="3408061"/>
            <a:ext cx="2311570" cy="936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"/>
          <p:cNvSpPr txBox="1"/>
          <p:nvPr/>
        </p:nvSpPr>
        <p:spPr>
          <a:xfrm>
            <a:off x="2361975" y="3404220"/>
            <a:ext cx="16149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Volumes&lt;1TB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2047937" y="5983912"/>
            <a:ext cx="17768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Volumes&gt;&gt;1TB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4" name="Google Shape;214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208379" y="4344476"/>
            <a:ext cx="2983621" cy="228721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"/>
          <p:cNvSpPr txBox="1"/>
          <p:nvPr/>
        </p:nvSpPr>
        <p:spPr>
          <a:xfrm>
            <a:off x="564486" y="4521941"/>
            <a:ext cx="23718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ELT with Cloud DWH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451668" y="-257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ETL to ELT with Data Lakehouse</a:t>
            </a:r>
            <a:endParaRPr/>
          </a:p>
        </p:txBody>
      </p:sp>
      <p:pic>
        <p:nvPicPr>
          <p:cNvPr id="221" name="Google Shape;22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7886" y="1299827"/>
            <a:ext cx="8776788" cy="244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/>
          <p:nvPr/>
        </p:nvSpPr>
        <p:spPr>
          <a:xfrm>
            <a:off x="451668" y="1617437"/>
            <a:ext cx="31475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ELTL with DWH + Data Lake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3" name="Google Shape;22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6584" y="1523953"/>
            <a:ext cx="823702" cy="462816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88549" y="477368"/>
            <a:ext cx="2651783" cy="164491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 txBox="1"/>
          <p:nvPr/>
        </p:nvSpPr>
        <p:spPr>
          <a:xfrm>
            <a:off x="9861653" y="108036"/>
            <a:ext cx="12543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Last Week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87886" y="3580209"/>
            <a:ext cx="8776788" cy="258204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"/>
          <p:cNvSpPr txBox="1"/>
          <p:nvPr/>
        </p:nvSpPr>
        <p:spPr>
          <a:xfrm>
            <a:off x="451668" y="4311259"/>
            <a:ext cx="32244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ELtLT with DWH + Data Lake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44114" y="3102374"/>
            <a:ext cx="1151886" cy="65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63643" y="2031036"/>
            <a:ext cx="1009583" cy="408981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0" name="Google Shape;230;p9" descr="텍스트, 클립아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87617" y="1676371"/>
            <a:ext cx="711306" cy="369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9"/>
          <p:cNvCxnSpPr>
            <a:endCxn id="223" idx="1"/>
          </p:cNvCxnSpPr>
          <p:nvPr/>
        </p:nvCxnSpPr>
        <p:spPr>
          <a:xfrm rot="10800000" flipH="1">
            <a:off x="5913484" y="1755361"/>
            <a:ext cx="743100" cy="83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2" name="Google Shape;232;p9"/>
          <p:cNvCxnSpPr>
            <a:endCxn id="229" idx="1"/>
          </p:cNvCxnSpPr>
          <p:nvPr/>
        </p:nvCxnSpPr>
        <p:spPr>
          <a:xfrm>
            <a:off x="5913543" y="1838927"/>
            <a:ext cx="650100" cy="396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3" name="Google Shape;233;p9"/>
          <p:cNvSpPr txBox="1"/>
          <p:nvPr/>
        </p:nvSpPr>
        <p:spPr>
          <a:xfrm>
            <a:off x="883553" y="2678219"/>
            <a:ext cx="22573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Big data volumes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(TB – PB – EB scale)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 txBox="1"/>
          <p:nvPr/>
        </p:nvSpPr>
        <p:spPr>
          <a:xfrm>
            <a:off x="949426" y="5002709"/>
            <a:ext cx="22573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Big data volumes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(TB – PB – EB scale)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44114" y="5709381"/>
            <a:ext cx="1151886" cy="65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11846" y="4562610"/>
            <a:ext cx="1695738" cy="68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01075" y="5421533"/>
            <a:ext cx="1562765" cy="11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1402</Words>
  <Application>Microsoft Macintosh PowerPoint</Application>
  <PresentationFormat>와이드스크린</PresentationFormat>
  <Paragraphs>449</Paragraphs>
  <Slides>69</Slides>
  <Notes>69</Notes>
  <HiddenSlides>60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2" baseType="lpstr">
      <vt:lpstr>Malgun Gothic</vt:lpstr>
      <vt:lpstr>Arial</vt:lpstr>
      <vt:lpstr>Office 테마</vt:lpstr>
      <vt:lpstr>GIST NetAI Laboratory Winter Internship Program Presentation</vt:lpstr>
      <vt:lpstr>Cluster Lab &amp; Analytics Lab</vt:lpstr>
      <vt:lpstr>Data Pipeline</vt:lpstr>
      <vt:lpstr>ETL vs ELT</vt:lpstr>
      <vt:lpstr>Basic Architecture (Old)</vt:lpstr>
      <vt:lpstr>Last Topic (Old)</vt:lpstr>
      <vt:lpstr>Basic Architecture (New)</vt:lpstr>
      <vt:lpstr>ETL to ELT with Data Lakehouse</vt:lpstr>
      <vt:lpstr>ETL to ELT with Data Lakehouse</vt:lpstr>
      <vt:lpstr>ETL to ELT with Data Lakehouse(Old)</vt:lpstr>
      <vt:lpstr>Basic Architecture (Old)</vt:lpstr>
      <vt:lpstr>Basic Architecture (Old)</vt:lpstr>
      <vt:lpstr>Delta Lake</vt:lpstr>
      <vt:lpstr>Delta Lake</vt:lpstr>
      <vt:lpstr>Data Lakehouse Architecture</vt:lpstr>
      <vt:lpstr>Data Lakehouse Architecture (Practice)</vt:lpstr>
      <vt:lpstr>Data Lakehouse Architecture (Practice)</vt:lpstr>
      <vt:lpstr>Data Lakehouse Architecture (Practice)</vt:lpstr>
      <vt:lpstr>Data Lakehouse Architecture (Practice)</vt:lpstr>
      <vt:lpstr>Data Lakehouse Architecture (Practice)</vt:lpstr>
      <vt:lpstr>Data Lakehouse Architecture (Practice)</vt:lpstr>
      <vt:lpstr>Data Lakehouse Architecture (Practice)</vt:lpstr>
      <vt:lpstr>Data Lakehouse Architecture (Practice)</vt:lpstr>
      <vt:lpstr>What to do</vt:lpstr>
      <vt:lpstr>Improvement</vt:lpstr>
      <vt:lpstr>Data Lakehouse Architecture (Old)</vt:lpstr>
      <vt:lpstr>K8S Configuration Study - Pod</vt:lpstr>
      <vt:lpstr>K8S Configuration Study - Service</vt:lpstr>
      <vt:lpstr>K8S Configuration Study - Controller</vt:lpstr>
      <vt:lpstr>K8S Configuration Study</vt:lpstr>
      <vt:lpstr>Data Cleaning (Old) </vt:lpstr>
      <vt:lpstr>Purpose of Data Lakehouse</vt:lpstr>
      <vt:lpstr>Purpose of Data Lakehouse</vt:lpstr>
      <vt:lpstr>Purpose of Data Lakehouse</vt:lpstr>
      <vt:lpstr>Data Cleaning </vt:lpstr>
      <vt:lpstr>Select Proper Data</vt:lpstr>
      <vt:lpstr>K8S &amp; Lakehouse</vt:lpstr>
      <vt:lpstr>K8S &amp; Lakehouse</vt:lpstr>
      <vt:lpstr>K8S &amp; Lakehouse</vt:lpstr>
      <vt:lpstr>K8S &amp; Lakehouse</vt:lpstr>
      <vt:lpstr>Cloud-Native Lakehouse Cluster with MinIO Storage</vt:lpstr>
      <vt:lpstr>Cleansing Tool</vt:lpstr>
      <vt:lpstr>Container Configuration</vt:lpstr>
      <vt:lpstr>Container Configuration</vt:lpstr>
      <vt:lpstr>Cloud-Native Lakehouse Cluster with MinIO Storage</vt:lpstr>
      <vt:lpstr>Container Configuration</vt:lpstr>
      <vt:lpstr>What is Apache Spark?</vt:lpstr>
      <vt:lpstr>Why Spark on Kubernetes?</vt:lpstr>
      <vt:lpstr>Why Spark on Kubernetes?</vt:lpstr>
      <vt:lpstr>K8S Cluster Configuration</vt:lpstr>
      <vt:lpstr>K8S Cluster Configuration</vt:lpstr>
      <vt:lpstr>Container Configuration</vt:lpstr>
      <vt:lpstr>K8S Setting &amp; MinIO Setting</vt:lpstr>
      <vt:lpstr>K8S Setting &amp; MinIO Setting</vt:lpstr>
      <vt:lpstr>Spark Cluster Setting </vt:lpstr>
      <vt:lpstr>To Do</vt:lpstr>
      <vt:lpstr>MinIO on K8S Setting</vt:lpstr>
      <vt:lpstr>MinIO on K8S Setting</vt:lpstr>
      <vt:lpstr>Cloud Native Data Lakehouse with IoT Data</vt:lpstr>
      <vt:lpstr>Cloud Native Data Lakehouse with IoT Data</vt:lpstr>
      <vt:lpstr>Cloud Native Data Lakehouse with IoT Data</vt:lpstr>
      <vt:lpstr>MinIO Setting (Not a Main Part) </vt:lpstr>
      <vt:lpstr>(Old) Cloud Native Data Lakehouse with IoT</vt:lpstr>
      <vt:lpstr>(New) Cloud Native Data Lakehouse with IoT</vt:lpstr>
      <vt:lpstr>Kafka in Server Architecture (Cal @ IoT)</vt:lpstr>
      <vt:lpstr>(New) Cloud Native Data Lakehouse with IoT</vt:lpstr>
      <vt:lpstr>Kafka in Server Architecture(Cal @ Server)</vt:lpstr>
      <vt:lpstr>Kafka in Server Architecture</vt:lpstr>
      <vt:lpstr>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GIST NetAI Laboratory Winter Internship Program Presentation</dc:title>
  <dc:creator>Administrator</dc:creator>
  <cp:lastModifiedBy>송재명</cp:lastModifiedBy>
  <cp:revision>24</cp:revision>
  <dcterms:created xsi:type="dcterms:W3CDTF">2022-01-10T00:40:14Z</dcterms:created>
  <dcterms:modified xsi:type="dcterms:W3CDTF">2022-05-09T14:29:55Z</dcterms:modified>
</cp:coreProperties>
</file>